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43891200" cy="32918400"/>
  <p:notesSz cx="6858000" cy="9144000"/>
  <p:embeddedFontLst>
    <p:embeddedFont>
      <p:font typeface="Calibri" panose="020F0502020204030204" pitchFamily="34" charset="0"/>
      <p:regular r:id="rId29"/>
      <p:bold r:id="rId30"/>
      <p:italic r:id="rId31"/>
      <p:boldItalic r:id="rId32"/>
    </p:embeddedFont>
    <p:embeddedFont>
      <p:font typeface="Trebuchet MS" panose="020B0603020202020204" pitchFamily="34" charset="0"/>
      <p:regular r:id="rId33"/>
      <p:bold r:id="rId34"/>
      <p:italic r:id="rId35"/>
      <p:boldItalic r:id="rId36"/>
    </p:embeddedFont>
    <p:embeddedFont>
      <p:font typeface="Proxima Nova"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3D46053-21C9-409F-9B8B-DC0D29E1A131}">
  <a:tblStyle styleId="{33D46053-21C9-409F-9B8B-DC0D29E1A131}" styleName="Table_0">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20" d="100"/>
          <a:sy n="20" d="100"/>
        </p:scale>
        <p:origin x="-1776" y="-390"/>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609493" marR="0" lvl="1" indent="-12592" algn="l" rtl="0">
              <a:spcBef>
                <a:spcPts val="0"/>
              </a:spcBef>
              <a:buNone/>
              <a:defRPr sz="2400" b="0" i="0" u="none" strike="noStrike" cap="none">
                <a:solidFill>
                  <a:schemeClr val="dk1"/>
                </a:solidFill>
                <a:latin typeface="Calibri"/>
                <a:ea typeface="Calibri"/>
                <a:cs typeface="Calibri"/>
                <a:sym typeface="Calibri"/>
              </a:defRPr>
            </a:lvl2pPr>
            <a:lvl3pPr marL="1218987" marR="0" lvl="2" indent="-12487" algn="l" rtl="0">
              <a:spcBef>
                <a:spcPts val="0"/>
              </a:spcBef>
              <a:buNone/>
              <a:defRPr sz="2400" b="0" i="0" u="none" strike="noStrike" cap="none">
                <a:solidFill>
                  <a:schemeClr val="dk1"/>
                </a:solidFill>
                <a:latin typeface="Calibri"/>
                <a:ea typeface="Calibri"/>
                <a:cs typeface="Calibri"/>
                <a:sym typeface="Calibri"/>
              </a:defRPr>
            </a:lvl3pPr>
            <a:lvl4pPr marL="1828480" marR="0" lvl="3" indent="-12380" algn="l" rtl="0">
              <a:spcBef>
                <a:spcPts val="0"/>
              </a:spcBef>
              <a:buNone/>
              <a:defRPr sz="2400" b="0" i="0" u="none" strike="noStrike" cap="none">
                <a:solidFill>
                  <a:schemeClr val="dk1"/>
                </a:solidFill>
                <a:latin typeface="Calibri"/>
                <a:ea typeface="Calibri"/>
                <a:cs typeface="Calibri"/>
                <a:sym typeface="Calibri"/>
              </a:defRPr>
            </a:lvl4pPr>
            <a:lvl5pPr marL="2437973" marR="0" lvl="4" indent="-12273" algn="l" rtl="0">
              <a:spcBef>
                <a:spcPts val="0"/>
              </a:spcBef>
              <a:buNone/>
              <a:defRPr sz="2400" b="0" i="0" u="none" strike="noStrike" cap="none">
                <a:solidFill>
                  <a:schemeClr val="dk1"/>
                </a:solidFill>
                <a:latin typeface="Calibri"/>
                <a:ea typeface="Calibri"/>
                <a:cs typeface="Calibri"/>
                <a:sym typeface="Calibri"/>
              </a:defRPr>
            </a:lvl5pPr>
            <a:lvl6pPr marL="3047467" marR="0" lvl="5" indent="-12167" algn="l" rtl="0">
              <a:spcBef>
                <a:spcPts val="0"/>
              </a:spcBef>
              <a:buNone/>
              <a:defRPr sz="2400" b="0" i="0" u="none" strike="noStrike" cap="none">
                <a:solidFill>
                  <a:schemeClr val="dk1"/>
                </a:solidFill>
                <a:latin typeface="Calibri"/>
                <a:ea typeface="Calibri"/>
                <a:cs typeface="Calibri"/>
                <a:sym typeface="Calibri"/>
              </a:defRPr>
            </a:lvl6pPr>
            <a:lvl7pPr marL="3656960" marR="0" lvl="6" indent="-12060" algn="l" rtl="0">
              <a:spcBef>
                <a:spcPts val="0"/>
              </a:spcBef>
              <a:buNone/>
              <a:defRPr sz="2400" b="0" i="0" u="none" strike="noStrike" cap="none">
                <a:solidFill>
                  <a:schemeClr val="dk1"/>
                </a:solidFill>
                <a:latin typeface="Calibri"/>
                <a:ea typeface="Calibri"/>
                <a:cs typeface="Calibri"/>
                <a:sym typeface="Calibri"/>
              </a:defRPr>
            </a:lvl7pPr>
            <a:lvl8pPr marL="4266453" marR="0" lvl="7" indent="-11953" algn="l" rtl="0">
              <a:spcBef>
                <a:spcPts val="0"/>
              </a:spcBef>
              <a:buNone/>
              <a:defRPr sz="2400" b="0" i="0" u="none" strike="noStrike" cap="none">
                <a:solidFill>
                  <a:schemeClr val="dk1"/>
                </a:solidFill>
                <a:latin typeface="Calibri"/>
                <a:ea typeface="Calibri"/>
                <a:cs typeface="Calibri"/>
                <a:sym typeface="Calibri"/>
              </a:defRPr>
            </a:lvl8pPr>
            <a:lvl9pPr marL="4875947" marR="0" lvl="8" indent="-11846"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609493" marR="0" lvl="1" indent="-12592" algn="l" rtl="0">
              <a:spcBef>
                <a:spcPts val="0"/>
              </a:spcBef>
              <a:buNone/>
              <a:defRPr sz="2400" b="0" i="0" u="none" strike="noStrike" cap="none">
                <a:solidFill>
                  <a:schemeClr val="dk1"/>
                </a:solidFill>
                <a:latin typeface="Calibri"/>
                <a:ea typeface="Calibri"/>
                <a:cs typeface="Calibri"/>
                <a:sym typeface="Calibri"/>
              </a:defRPr>
            </a:lvl2pPr>
            <a:lvl3pPr marL="1218987" marR="0" lvl="2" indent="-12487" algn="l" rtl="0">
              <a:spcBef>
                <a:spcPts val="0"/>
              </a:spcBef>
              <a:buNone/>
              <a:defRPr sz="2400" b="0" i="0" u="none" strike="noStrike" cap="none">
                <a:solidFill>
                  <a:schemeClr val="dk1"/>
                </a:solidFill>
                <a:latin typeface="Calibri"/>
                <a:ea typeface="Calibri"/>
                <a:cs typeface="Calibri"/>
                <a:sym typeface="Calibri"/>
              </a:defRPr>
            </a:lvl3pPr>
            <a:lvl4pPr marL="1828480" marR="0" lvl="3" indent="-12380" algn="l" rtl="0">
              <a:spcBef>
                <a:spcPts val="0"/>
              </a:spcBef>
              <a:buNone/>
              <a:defRPr sz="2400" b="0" i="0" u="none" strike="noStrike" cap="none">
                <a:solidFill>
                  <a:schemeClr val="dk1"/>
                </a:solidFill>
                <a:latin typeface="Calibri"/>
                <a:ea typeface="Calibri"/>
                <a:cs typeface="Calibri"/>
                <a:sym typeface="Calibri"/>
              </a:defRPr>
            </a:lvl4pPr>
            <a:lvl5pPr marL="2437973" marR="0" lvl="4" indent="-12273" algn="l" rtl="0">
              <a:spcBef>
                <a:spcPts val="0"/>
              </a:spcBef>
              <a:buNone/>
              <a:defRPr sz="2400" b="0" i="0" u="none" strike="noStrike" cap="none">
                <a:solidFill>
                  <a:schemeClr val="dk1"/>
                </a:solidFill>
                <a:latin typeface="Calibri"/>
                <a:ea typeface="Calibri"/>
                <a:cs typeface="Calibri"/>
                <a:sym typeface="Calibri"/>
              </a:defRPr>
            </a:lvl5pPr>
            <a:lvl6pPr marL="3047467" marR="0" lvl="5" indent="-12167" algn="l" rtl="0">
              <a:spcBef>
                <a:spcPts val="0"/>
              </a:spcBef>
              <a:buNone/>
              <a:defRPr sz="2400" b="0" i="0" u="none" strike="noStrike" cap="none">
                <a:solidFill>
                  <a:schemeClr val="dk1"/>
                </a:solidFill>
                <a:latin typeface="Calibri"/>
                <a:ea typeface="Calibri"/>
                <a:cs typeface="Calibri"/>
                <a:sym typeface="Calibri"/>
              </a:defRPr>
            </a:lvl6pPr>
            <a:lvl7pPr marL="3656960" marR="0" lvl="6" indent="-12060" algn="l" rtl="0">
              <a:spcBef>
                <a:spcPts val="0"/>
              </a:spcBef>
              <a:buNone/>
              <a:defRPr sz="2400" b="0" i="0" u="none" strike="noStrike" cap="none">
                <a:solidFill>
                  <a:schemeClr val="dk1"/>
                </a:solidFill>
                <a:latin typeface="Calibri"/>
                <a:ea typeface="Calibri"/>
                <a:cs typeface="Calibri"/>
                <a:sym typeface="Calibri"/>
              </a:defRPr>
            </a:lvl7pPr>
            <a:lvl8pPr marL="4266453" marR="0" lvl="7" indent="-11953" algn="l" rtl="0">
              <a:spcBef>
                <a:spcPts val="0"/>
              </a:spcBef>
              <a:buNone/>
              <a:defRPr sz="2400" b="0" i="0" u="none" strike="noStrike" cap="none">
                <a:solidFill>
                  <a:schemeClr val="dk1"/>
                </a:solidFill>
                <a:latin typeface="Calibri"/>
                <a:ea typeface="Calibri"/>
                <a:cs typeface="Calibri"/>
                <a:sym typeface="Calibri"/>
              </a:defRPr>
            </a:lvl8pPr>
            <a:lvl9pPr marL="4875947" marR="0" lvl="8" indent="-11846"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har char="●"/>
              <a:defRPr sz="1600" b="0" i="0" u="none" strike="noStrike" cap="none">
                <a:solidFill>
                  <a:schemeClr val="dk1"/>
                </a:solidFill>
                <a:latin typeface="Calibri"/>
                <a:ea typeface="Calibri"/>
                <a:cs typeface="Calibri"/>
                <a:sym typeface="Calibri"/>
              </a:defRPr>
            </a:lvl1pPr>
            <a:lvl2pPr marL="609493" marR="0" lvl="1" indent="-12592" algn="l" rtl="0">
              <a:spcBef>
                <a:spcPts val="0"/>
              </a:spcBef>
              <a:buChar char="○"/>
              <a:defRPr sz="1600" b="0" i="0" u="none" strike="noStrike" cap="none">
                <a:solidFill>
                  <a:schemeClr val="dk1"/>
                </a:solidFill>
                <a:latin typeface="Calibri"/>
                <a:ea typeface="Calibri"/>
                <a:cs typeface="Calibri"/>
                <a:sym typeface="Calibri"/>
              </a:defRPr>
            </a:lvl2pPr>
            <a:lvl3pPr marL="1218987" marR="0" lvl="2" indent="-12487" algn="l" rtl="0">
              <a:spcBef>
                <a:spcPts val="0"/>
              </a:spcBef>
              <a:buChar char="■"/>
              <a:defRPr sz="1600" b="0" i="0" u="none" strike="noStrike" cap="none">
                <a:solidFill>
                  <a:schemeClr val="dk1"/>
                </a:solidFill>
                <a:latin typeface="Calibri"/>
                <a:ea typeface="Calibri"/>
                <a:cs typeface="Calibri"/>
                <a:sym typeface="Calibri"/>
              </a:defRPr>
            </a:lvl3pPr>
            <a:lvl4pPr marL="1828480" marR="0" lvl="3" indent="-12380" algn="l" rtl="0">
              <a:spcBef>
                <a:spcPts val="0"/>
              </a:spcBef>
              <a:buChar char="●"/>
              <a:defRPr sz="1600" b="0" i="0" u="none" strike="noStrike" cap="none">
                <a:solidFill>
                  <a:schemeClr val="dk1"/>
                </a:solidFill>
                <a:latin typeface="Calibri"/>
                <a:ea typeface="Calibri"/>
                <a:cs typeface="Calibri"/>
                <a:sym typeface="Calibri"/>
              </a:defRPr>
            </a:lvl4pPr>
            <a:lvl5pPr marL="2437973" marR="0" lvl="4" indent="-12273" algn="l" rtl="0">
              <a:spcBef>
                <a:spcPts val="0"/>
              </a:spcBef>
              <a:buChar char="○"/>
              <a:defRPr sz="1600" b="0" i="0" u="none" strike="noStrike" cap="none">
                <a:solidFill>
                  <a:schemeClr val="dk1"/>
                </a:solidFill>
                <a:latin typeface="Calibri"/>
                <a:ea typeface="Calibri"/>
                <a:cs typeface="Calibri"/>
                <a:sym typeface="Calibri"/>
              </a:defRPr>
            </a:lvl5pPr>
            <a:lvl6pPr marL="3047467" marR="0" lvl="5" indent="-12167" algn="l" rtl="0">
              <a:spcBef>
                <a:spcPts val="0"/>
              </a:spcBef>
              <a:buChar char="■"/>
              <a:defRPr sz="1600" b="0" i="0" u="none" strike="noStrike" cap="none">
                <a:solidFill>
                  <a:schemeClr val="dk1"/>
                </a:solidFill>
                <a:latin typeface="Calibri"/>
                <a:ea typeface="Calibri"/>
                <a:cs typeface="Calibri"/>
                <a:sym typeface="Calibri"/>
              </a:defRPr>
            </a:lvl6pPr>
            <a:lvl7pPr marL="3656960" marR="0" lvl="6" indent="-12060" algn="l" rtl="0">
              <a:spcBef>
                <a:spcPts val="0"/>
              </a:spcBef>
              <a:buChar char="●"/>
              <a:defRPr sz="1600" b="0" i="0" u="none" strike="noStrike" cap="none">
                <a:solidFill>
                  <a:schemeClr val="dk1"/>
                </a:solidFill>
                <a:latin typeface="Calibri"/>
                <a:ea typeface="Calibri"/>
                <a:cs typeface="Calibri"/>
                <a:sym typeface="Calibri"/>
              </a:defRPr>
            </a:lvl7pPr>
            <a:lvl8pPr marL="4266453" marR="0" lvl="7" indent="-11953" algn="l" rtl="0">
              <a:spcBef>
                <a:spcPts val="0"/>
              </a:spcBef>
              <a:buChar char="○"/>
              <a:defRPr sz="1600" b="0" i="0" u="none" strike="noStrike" cap="none">
                <a:solidFill>
                  <a:schemeClr val="dk1"/>
                </a:solidFill>
                <a:latin typeface="Calibri"/>
                <a:ea typeface="Calibri"/>
                <a:cs typeface="Calibri"/>
                <a:sym typeface="Calibri"/>
              </a:defRPr>
            </a:lvl8pPr>
            <a:lvl9pPr marL="4875947" marR="0" lvl="8" indent="-11846" algn="l" rtl="0">
              <a:spcBef>
                <a:spcPts val="0"/>
              </a:spcBef>
              <a:buChar char="■"/>
              <a:defRPr sz="16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609493" marR="0" lvl="1" indent="-12592" algn="l" rtl="0">
              <a:spcBef>
                <a:spcPts val="0"/>
              </a:spcBef>
              <a:buNone/>
              <a:defRPr sz="2400" b="0" i="0" u="none" strike="noStrike" cap="none">
                <a:solidFill>
                  <a:schemeClr val="dk1"/>
                </a:solidFill>
                <a:latin typeface="Calibri"/>
                <a:ea typeface="Calibri"/>
                <a:cs typeface="Calibri"/>
                <a:sym typeface="Calibri"/>
              </a:defRPr>
            </a:lvl2pPr>
            <a:lvl3pPr marL="1218987" marR="0" lvl="2" indent="-12487" algn="l" rtl="0">
              <a:spcBef>
                <a:spcPts val="0"/>
              </a:spcBef>
              <a:buNone/>
              <a:defRPr sz="2400" b="0" i="0" u="none" strike="noStrike" cap="none">
                <a:solidFill>
                  <a:schemeClr val="dk1"/>
                </a:solidFill>
                <a:latin typeface="Calibri"/>
                <a:ea typeface="Calibri"/>
                <a:cs typeface="Calibri"/>
                <a:sym typeface="Calibri"/>
              </a:defRPr>
            </a:lvl3pPr>
            <a:lvl4pPr marL="1828480" marR="0" lvl="3" indent="-12380" algn="l" rtl="0">
              <a:spcBef>
                <a:spcPts val="0"/>
              </a:spcBef>
              <a:buNone/>
              <a:defRPr sz="2400" b="0" i="0" u="none" strike="noStrike" cap="none">
                <a:solidFill>
                  <a:schemeClr val="dk1"/>
                </a:solidFill>
                <a:latin typeface="Calibri"/>
                <a:ea typeface="Calibri"/>
                <a:cs typeface="Calibri"/>
                <a:sym typeface="Calibri"/>
              </a:defRPr>
            </a:lvl4pPr>
            <a:lvl5pPr marL="2437973" marR="0" lvl="4" indent="-12273" algn="l" rtl="0">
              <a:spcBef>
                <a:spcPts val="0"/>
              </a:spcBef>
              <a:buNone/>
              <a:defRPr sz="2400" b="0" i="0" u="none" strike="noStrike" cap="none">
                <a:solidFill>
                  <a:schemeClr val="dk1"/>
                </a:solidFill>
                <a:latin typeface="Calibri"/>
                <a:ea typeface="Calibri"/>
                <a:cs typeface="Calibri"/>
                <a:sym typeface="Calibri"/>
              </a:defRPr>
            </a:lvl5pPr>
            <a:lvl6pPr marL="3047467" marR="0" lvl="5" indent="-12167" algn="l" rtl="0">
              <a:spcBef>
                <a:spcPts val="0"/>
              </a:spcBef>
              <a:buNone/>
              <a:defRPr sz="2400" b="0" i="0" u="none" strike="noStrike" cap="none">
                <a:solidFill>
                  <a:schemeClr val="dk1"/>
                </a:solidFill>
                <a:latin typeface="Calibri"/>
                <a:ea typeface="Calibri"/>
                <a:cs typeface="Calibri"/>
                <a:sym typeface="Calibri"/>
              </a:defRPr>
            </a:lvl6pPr>
            <a:lvl7pPr marL="3656960" marR="0" lvl="6" indent="-12060" algn="l" rtl="0">
              <a:spcBef>
                <a:spcPts val="0"/>
              </a:spcBef>
              <a:buNone/>
              <a:defRPr sz="2400" b="0" i="0" u="none" strike="noStrike" cap="none">
                <a:solidFill>
                  <a:schemeClr val="dk1"/>
                </a:solidFill>
                <a:latin typeface="Calibri"/>
                <a:ea typeface="Calibri"/>
                <a:cs typeface="Calibri"/>
                <a:sym typeface="Calibri"/>
              </a:defRPr>
            </a:lvl7pPr>
            <a:lvl8pPr marL="4266453" marR="0" lvl="7" indent="-11953" algn="l" rtl="0">
              <a:spcBef>
                <a:spcPts val="0"/>
              </a:spcBef>
              <a:buNone/>
              <a:defRPr sz="2400" b="0" i="0" u="none" strike="noStrike" cap="none">
                <a:solidFill>
                  <a:schemeClr val="dk1"/>
                </a:solidFill>
                <a:latin typeface="Calibri"/>
                <a:ea typeface="Calibri"/>
                <a:cs typeface="Calibri"/>
                <a:sym typeface="Calibri"/>
              </a:defRPr>
            </a:lvl8pPr>
            <a:lvl9pPr marL="4875947" marR="0" lvl="8" indent="-11846"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2515293"/>
      </p:ext>
    </p:extLst>
  </p:cSld>
  <p:clrMap bg1="lt1" tx1="dk1" bg2="dk2" tx2="lt2" accent1="accent1" accent2="accent2" accent3="accent3" accent4="accent4" accent5="accent5" accent6="accent6" hlink="hlink" folHlink="folHlink"/>
  <p:notesStyle>
    <a:lvl1pPr marL="0" algn="l" defTabSz="3687409" rtl="0" eaLnBrk="1" latinLnBrk="0" hangingPunct="1">
      <a:defRPr sz="4800" kern="1200">
        <a:solidFill>
          <a:schemeClr val="tx1"/>
        </a:solidFill>
        <a:latin typeface="+mn-lt"/>
        <a:ea typeface="+mn-ea"/>
        <a:cs typeface="+mn-cs"/>
      </a:defRPr>
    </a:lvl1pPr>
    <a:lvl2pPr marL="1843705" algn="l" defTabSz="3687409" rtl="0" eaLnBrk="1" latinLnBrk="0" hangingPunct="1">
      <a:defRPr sz="4800" kern="1200">
        <a:solidFill>
          <a:schemeClr val="tx1"/>
        </a:solidFill>
        <a:latin typeface="+mn-lt"/>
        <a:ea typeface="+mn-ea"/>
        <a:cs typeface="+mn-cs"/>
      </a:defRPr>
    </a:lvl2pPr>
    <a:lvl3pPr marL="3687409" algn="l" defTabSz="3687409" rtl="0" eaLnBrk="1" latinLnBrk="0" hangingPunct="1">
      <a:defRPr sz="4800" kern="1200">
        <a:solidFill>
          <a:schemeClr val="tx1"/>
        </a:solidFill>
        <a:latin typeface="+mn-lt"/>
        <a:ea typeface="+mn-ea"/>
        <a:cs typeface="+mn-cs"/>
      </a:defRPr>
    </a:lvl3pPr>
    <a:lvl4pPr marL="5531114" algn="l" defTabSz="3687409" rtl="0" eaLnBrk="1" latinLnBrk="0" hangingPunct="1">
      <a:defRPr sz="4800" kern="1200">
        <a:solidFill>
          <a:schemeClr val="tx1"/>
        </a:solidFill>
        <a:latin typeface="+mn-lt"/>
        <a:ea typeface="+mn-ea"/>
        <a:cs typeface="+mn-cs"/>
      </a:defRPr>
    </a:lvl4pPr>
    <a:lvl5pPr marL="7374819" algn="l" defTabSz="3687409" rtl="0" eaLnBrk="1" latinLnBrk="0" hangingPunct="1">
      <a:defRPr sz="4800" kern="1200">
        <a:solidFill>
          <a:schemeClr val="tx1"/>
        </a:solidFill>
        <a:latin typeface="+mn-lt"/>
        <a:ea typeface="+mn-ea"/>
        <a:cs typeface="+mn-cs"/>
      </a:defRPr>
    </a:lvl5pPr>
    <a:lvl6pPr marL="9218524" algn="l" defTabSz="3687409" rtl="0" eaLnBrk="1" latinLnBrk="0" hangingPunct="1">
      <a:defRPr sz="4800" kern="1200">
        <a:solidFill>
          <a:schemeClr val="tx1"/>
        </a:solidFill>
        <a:latin typeface="+mn-lt"/>
        <a:ea typeface="+mn-ea"/>
        <a:cs typeface="+mn-cs"/>
      </a:defRPr>
    </a:lvl6pPr>
    <a:lvl7pPr marL="11062228" algn="l" defTabSz="3687409" rtl="0" eaLnBrk="1" latinLnBrk="0" hangingPunct="1">
      <a:defRPr sz="4800" kern="1200">
        <a:solidFill>
          <a:schemeClr val="tx1"/>
        </a:solidFill>
        <a:latin typeface="+mn-lt"/>
        <a:ea typeface="+mn-ea"/>
        <a:cs typeface="+mn-cs"/>
      </a:defRPr>
    </a:lvl7pPr>
    <a:lvl8pPr marL="12905933" algn="l" defTabSz="3687409" rtl="0" eaLnBrk="1" latinLnBrk="0" hangingPunct="1">
      <a:defRPr sz="4800" kern="1200">
        <a:solidFill>
          <a:schemeClr val="tx1"/>
        </a:solidFill>
        <a:latin typeface="+mn-lt"/>
        <a:ea typeface="+mn-ea"/>
        <a:cs typeface="+mn-cs"/>
      </a:defRPr>
    </a:lvl8pPr>
    <a:lvl9pPr marL="14749638" algn="l" defTabSz="3687409"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1000"/>
              </a:spcBef>
              <a:spcAft>
                <a:spcPts val="600"/>
              </a:spcAft>
              <a:buClr>
                <a:schemeClr val="dk1"/>
              </a:buClr>
              <a:buSzPct val="91666"/>
              <a:buFont typeface="Arial"/>
              <a:buNone/>
            </a:pPr>
            <a:r>
              <a:rPr lang="en-US" sz="1200">
                <a:latin typeface="Times New Roman"/>
                <a:ea typeface="Times New Roman"/>
                <a:cs typeface="Times New Roman"/>
                <a:sym typeface="Times New Roman"/>
              </a:rPr>
              <a:t>We constructed the multivariable netlist for the Read operation simulations in the same way we constructed the Write operation netlist, reusing much of the code. We then ran a few hundred multivariable simulations and discovered that the buffer pmos transistors were also able to operate at the minimal size value of 0.1 micrometers. This fact allowed the optimization to be further simplified to three variables. In the next series of sweep simulations, we left the buffer pmos transistors, m3 and m9, at minimum size and only varied the widths of the remaining three transistors. This allowed us to increase our sweeping resolution to less than .1 micrometers. </a:t>
            </a:r>
          </a:p>
        </p:txBody>
      </p:sp>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1000"/>
              </a:spcBef>
              <a:spcAft>
                <a:spcPts val="600"/>
              </a:spcAft>
              <a:buNone/>
            </a:pPr>
            <a:r>
              <a:rPr lang="en-US" sz="1200">
                <a:latin typeface="Times New Roman"/>
                <a:ea typeface="Times New Roman"/>
                <a:cs typeface="Times New Roman"/>
                <a:sym typeface="Times New Roman"/>
              </a:rPr>
              <a:t>Optimization of the read cycle was performed by using HSPICE and a netlist that allowed delay and area to be used as weighted goals. The netlist contained a parameter which allowed an area goal to be set so that HSpice would determine the best possible transistor sizes based on that area and weight. The initial goals used were 100 picoseconds for the delay constraint and 10 micrometers for the area constraint. The initial weight for the area was set at around 50 and the resulting areas tended to be around 22μm with the largest area measured as 34.05 μm. Once the weight was changed to 100 the areas decreased sharply to around 4um with the smallest area measured as 2.52μm. The goal for delay was decreased gradually to 50 picoseconds and then left constant. The goal for area was decreased until the program failed to find a solution, which was anything below 2.5 micrometers. In total there were about 70 sets of transistor values generated.</a:t>
            </a:r>
          </a:p>
          <a:p>
            <a:pPr lvl="0" rtl="0">
              <a:spcBef>
                <a:spcPts val="1000"/>
              </a:spcBef>
              <a:spcAft>
                <a:spcPts val="600"/>
              </a:spcAft>
              <a:buClr>
                <a:schemeClr val="dk1"/>
              </a:buClr>
              <a:buSzPct val="91666"/>
              <a:buFont typeface="Arial"/>
              <a:buNone/>
            </a:pPr>
            <a:endParaRPr sz="1200">
              <a:latin typeface="Times New Roman"/>
              <a:ea typeface="Times New Roman"/>
              <a:cs typeface="Times New Roman"/>
              <a:sym typeface="Times New Roman"/>
            </a:endParaRPr>
          </a:p>
          <a:p>
            <a:pPr lvl="0" rtl="0">
              <a:spcBef>
                <a:spcPts val="0"/>
              </a:spcBef>
              <a:buNone/>
            </a:pPr>
            <a:endParaRPr/>
          </a:p>
        </p:txBody>
      </p:sp>
      <p:sp>
        <p:nvSpPr>
          <p:cNvPr id="315" name="Shape 3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spcAft>
                <a:spcPts val="1000"/>
              </a:spcAft>
              <a:buClr>
                <a:schemeClr val="dk1"/>
              </a:buClr>
              <a:buSzPct val="91666"/>
              <a:buFont typeface="Arial"/>
              <a:buNone/>
            </a:pPr>
            <a:r>
              <a:rPr lang="en-US" sz="1200">
                <a:latin typeface="Times New Roman"/>
                <a:ea typeface="Times New Roman"/>
                <a:cs typeface="Times New Roman"/>
                <a:sym typeface="Times New Roman"/>
              </a:rPr>
              <a:t>The Monte Carlo simulations were initially run with 100 simulations on each set of transistor values that were generated from the optimization netlist. If any of the transistor sets did not achieve 100% success, the data was recorded but the values were determined to be unusable for further simulations. The transistor values which reached 100% success were then run through the simulation again but with 1000 simulations. The majority of the transistor values failed to reach 100% success, but all of the remaining values achieved above 99.7% success rate, which meant our initial multivariable sweeps were accurate. </a:t>
            </a:r>
          </a:p>
          <a:p>
            <a:pPr lvl="0" rtl="0">
              <a:spcBef>
                <a:spcPts val="0"/>
              </a:spcBef>
              <a:buNone/>
            </a:pPr>
            <a:endParaRPr/>
          </a:p>
        </p:txBody>
      </p:sp>
      <p:sp>
        <p:nvSpPr>
          <p:cNvPr id="323" name="Shape 3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53" name="Shape 3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62" name="Shape 36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71" name="Shape 37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200"/>
              <a:t>With the layout complete and layout parasitics generated by the LPE, we inputted all of this data back into the hspice netlist of the full circuit to run further tests on it. We ran the write path of the full circuit with parasitics to measure our new write delay. We then ran the read path of the circuit with parasitics to measure sensing delay and sensing power. Our sensing delay was measured as the time from when Sense Enable goes high to when Q and QB are updated. The full circuit was also run in standby/idle mode, which means no input signals were generated. This was done to measure the leakage power over one cycle.</a:t>
            </a:r>
            <a:br>
              <a:rPr lang="en-US" sz="1200"/>
            </a:br>
            <a:r>
              <a:rPr lang="en-US"/>
              <a:t/>
            </a:r>
            <a:br>
              <a:rPr lang="en-US"/>
            </a:br>
            <a:endParaRPr lang="en-US"/>
          </a:p>
        </p:txBody>
      </p:sp>
      <p:sp>
        <p:nvSpPr>
          <p:cNvPr id="379" name="Shape 3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200">
                <a:latin typeface="Times New Roman"/>
                <a:ea typeface="Times New Roman"/>
                <a:cs typeface="Times New Roman"/>
                <a:sym typeface="Times New Roman"/>
              </a:rPr>
              <a:t>After the initial tests with the parasitics, we also ran a 1000 iteration monte carlo run to test the reliability of the circuit with parasitics. The newly introduced capacitance and resistance values of circuit components were not represented in the ideal simulations done previous to the layout and thus could have altered the reliability of our design. </a:t>
            </a:r>
            <a:r>
              <a:rPr lang="en-US" sz="1200"/>
              <a:t>Sense enable frequency is determined by write delay (longest delay). Write power not essential to measure because write path would be used much less often than read in applications. </a:t>
            </a:r>
            <a:br>
              <a:rPr lang="en-US" sz="1200"/>
            </a:br>
            <a:endParaRPr lang="en-US" sz="1200"/>
          </a:p>
        </p:txBody>
      </p:sp>
      <p:sp>
        <p:nvSpPr>
          <p:cNvPr id="390" name="Shape 3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Delay increased by 128 ps. Not significant, no effect on reliability. </a:t>
            </a:r>
          </a:p>
        </p:txBody>
      </p:sp>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spcAft>
                <a:spcPts val="1000"/>
              </a:spcAft>
              <a:buNone/>
            </a:pPr>
            <a:r>
              <a:rPr lang="en-US" sz="1200">
                <a:latin typeface="Times New Roman"/>
                <a:ea typeface="Times New Roman"/>
                <a:cs typeface="Times New Roman"/>
                <a:sym typeface="Times New Roman"/>
              </a:rPr>
              <a:t>Our sensing delay is measured as the time from when Sense Enable goes high to when Q and QB are updated. </a:t>
            </a:r>
          </a:p>
          <a:p>
            <a:pPr lvl="0" rtl="0">
              <a:spcBef>
                <a:spcPts val="0"/>
              </a:spcBef>
              <a:spcAft>
                <a:spcPts val="1000"/>
              </a:spcAft>
              <a:buClr>
                <a:schemeClr val="dk1"/>
              </a:buClr>
              <a:buSzPct val="91666"/>
              <a:buFont typeface="Arial"/>
              <a:buNone/>
            </a:pPr>
            <a:r>
              <a:rPr lang="en-US" sz="1200">
                <a:latin typeface="Times New Roman"/>
                <a:ea typeface="Times New Roman"/>
                <a:cs typeface="Times New Roman"/>
                <a:sym typeface="Times New Roman"/>
              </a:rPr>
              <a:t>Due to the delay in the read cycle being in the picosecond range, changes in delay did not result in significant changes in failure rate. This explains why the reliability of the circuit remained at 100% despite the multifold increase in Read path delay. Original 3ps. Now 113 ps. </a:t>
            </a: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spcAft>
                <a:spcPts val="1000"/>
              </a:spcAft>
              <a:buNone/>
            </a:pPr>
            <a:r>
              <a:rPr lang="en-US" sz="1200">
                <a:latin typeface="Times New Roman"/>
                <a:ea typeface="Times New Roman"/>
                <a:cs typeface="Times New Roman"/>
                <a:sym typeface="Times New Roman"/>
              </a:rPr>
              <a:t>The purpose of this research was to optimize the design of a non-volatile (NV) Precharge Latch and to use the data from the optimization to show the correlation between delay and failure rate. The write operation was much larger than the Read operation and less sensitive, requiring a large write current. The best transistor values for the write circuit were 1.871, 2.402, 3.702, and 3.001 micrometers for topN, topP, sinkP, and sinkN respectively. The highest delay for the circuit at these values was 2.9999 nanoseconds. The methodology for optimizing the Read operation was similar to the Write operation. The optimal transistor widths for the Read operation were 1.3, 1.5, 1.5, and 0.1 micrometers for WN1, WN2, WP1, and WP2 respectively. The delay for the Read operations was 3.755 picoseconds. This is evidenced by the extremely low delay of the optimized Read operation compared to the optimized delay of the Write operation. Due to the delay in the read cycle being in the picosecond range, changes in delay did not result in significant changes in failure rate. This explains why the reliability of the circuit remained at 100% despite the multifold increase in Read path delay. Power consumption was decided to not be an important metric of optimization for us because the device was already theoretically extremely power efficient. Furthermore, in our final tests of the optimized circuit with parasitics, we recorded a power leakage of only 1.5594 microWatts and a read path power consumption of only 42.4009 microWatts. This power leakage is less than leading active power consumption memory technologies.</a:t>
            </a:r>
          </a:p>
        </p:txBody>
      </p:sp>
      <p:sp>
        <p:nvSpPr>
          <p:cNvPr id="426" name="Shape 4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
            </a:r>
            <a:br>
              <a:rPr lang="en-US"/>
            </a:br>
            <a:endParaRPr lang="en-US"/>
          </a:p>
        </p:txBody>
      </p:sp>
      <p:sp>
        <p:nvSpPr>
          <p:cNvPr id="433" name="Shape 4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
            </a:r>
            <a:br>
              <a:rPr lang="en-US"/>
            </a:br>
            <a:endParaRPr lang="en-US"/>
          </a:p>
        </p:txBody>
      </p:sp>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Clr>
                <a:schemeClr val="dk1"/>
              </a:buClr>
              <a:buSzPct val="110000"/>
              <a:buFont typeface="Arial"/>
              <a:buNone/>
            </a:pPr>
            <a:r>
              <a:rPr lang="en-US" sz="1000">
                <a:latin typeface="Times New Roman"/>
                <a:ea typeface="Times New Roman"/>
                <a:cs typeface="Times New Roman"/>
                <a:sym typeface="Times New Roman"/>
              </a:rPr>
              <a:t>ile</a:t>
            </a:r>
          </a:p>
        </p:txBody>
      </p:sp>
      <p:sp>
        <p:nvSpPr>
          <p:cNvPr id="122" name="Shape 12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prstClr val="black"/>
              </a:buClr>
              <a:buSzPct val="25000"/>
              <a:buFont typeface="Calibri"/>
              <a:buNone/>
            </a:pPr>
            <a:fld id="{00000000-1234-1234-1234-123412341234}" type="slidenum">
              <a:rPr lang="en-US">
                <a:solidFill>
                  <a:prstClr val="black"/>
                </a:solidFill>
                <a:latin typeface="Calibri"/>
                <a:ea typeface="Calibri"/>
                <a:cs typeface="Calibri"/>
                <a:sym typeface="Calibri"/>
              </a:rPr>
              <a:pPr>
                <a:buClr>
                  <a:prstClr val="black"/>
                </a:buClr>
                <a:buSzPct val="25000"/>
                <a:buFont typeface="Calibri"/>
                <a:buNone/>
              </a:pPr>
              <a:t>25</a:t>
            </a:fld>
            <a:endParaRPr lang="en-US">
              <a:solidFill>
                <a:prstClr val="black"/>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Modern Semiconductor industry is vulnerable to IP fraud and reverse engineering due to low hardware security and trend of IC fabrication foundries being separated from semiconductor design companies.</a:t>
            </a:r>
            <a:br>
              <a:rPr lang="en-US"/>
            </a:br>
            <a:r>
              <a:rPr lang="en-US"/>
              <a:t>STT technology poses as a great potential solution. It can be used to improve hardware security by implementing fast, reconfigurable logic to IC design.</a:t>
            </a:r>
            <a:br>
              <a:rPr lang="en-US"/>
            </a:br>
            <a:r>
              <a:rPr lang="en-US"/>
              <a:t>STTRAM has the potential of combining the benefits of various existing memory technologies while eliminating the disadvantages. </a:t>
            </a:r>
            <a:br>
              <a:rPr lang="en-US"/>
            </a:br>
            <a:endParaRPr lang="en-US"/>
          </a:p>
        </p:txBody>
      </p:sp>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US" sz="1200">
                <a:latin typeface="Times New Roman"/>
                <a:ea typeface="Times New Roman"/>
                <a:cs typeface="Times New Roman"/>
                <a:sym typeface="Times New Roman"/>
              </a:rPr>
              <a:t>A Precharge Latch is referred to as a resistive memory system and is non volatile by nature making it more stable than traditional RAM. We use the two MTJs as resistive memory cells to hold our data as binary one or zero. For read, there is the input, SEN, and two outputs for this circuit. The outputs are the voltage out referenced as Q for the left side of the circuit and Q’ for the right side of the circuit. For write, there are four inputs; WEN1, WEN2, WEN3, and WEN4. There is also a constant VDD connected to all pmos in the circuit. </a:t>
            </a:r>
          </a:p>
          <a:p>
            <a:pPr lvl="0">
              <a:spcBef>
                <a:spcPts val="0"/>
              </a:spcBef>
              <a:buNone/>
            </a:pPr>
            <a:endParaRPr/>
          </a:p>
        </p:txBody>
      </p:sp>
      <p:sp>
        <p:nvSpPr>
          <p:cNvPr id="180" name="Shape 18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US" sz="1200">
                <a:latin typeface="Times New Roman"/>
                <a:ea typeface="Times New Roman"/>
                <a:cs typeface="Times New Roman"/>
                <a:sym typeface="Times New Roman"/>
              </a:rPr>
              <a:t>The main difficulty in using a latch (resistive) is that a small charge needs to be applied, but a dc current could create potential leakage. The fact that we will be continuously reading from this makes this risky, and that is where the Precharge Latch comes into play. In the Precharge Latch, a voltage accumulates in the read stage that ultimately is discharged. The inverters are flipped and then optimization comes into play for reliability. With a low delay, chances are that process variations will be absorbed better. Right after power-up, the sense enable signal (GSE) needs to switch from high to low, while write enable (WEN) is low. </a:t>
            </a:r>
          </a:p>
          <a:p>
            <a:pPr lvl="0" rtl="0">
              <a:spcBef>
                <a:spcPts val="0"/>
              </a:spcBef>
              <a:buNone/>
            </a:pPr>
            <a:endParaRPr/>
          </a:p>
        </p:txBody>
      </p:sp>
      <p:sp>
        <p:nvSpPr>
          <p:cNvPr id="191" name="Shape 19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600" b="0" i="0" u="none" strike="noStrike" cap="none">
              <a:solidFill>
                <a:schemeClr val="dk1"/>
              </a:solidFill>
              <a:latin typeface="Calibri"/>
              <a:ea typeface="Calibri"/>
              <a:cs typeface="Calibri"/>
              <a:sym typeface="Calibri"/>
            </a:endParaRPr>
          </a:p>
        </p:txBody>
      </p:sp>
      <p:sp>
        <p:nvSpPr>
          <p:cNvPr id="206" name="Shape 2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68750"/>
              <a:buFont typeface="Arial"/>
              <a:buNone/>
            </a:pPr>
            <a:r>
              <a:rPr lang="en-US"/>
              <a:t>because of process variations, the transistors will not have the exact width and length that we intended. also the MTJs will not the same dimension, radius and oxide thickness as designed. Because of these variations, some of them will lead to failure or MTJs not flipping. we can count how many of these failed cases we have out of 100 or 1000 runs. </a:t>
            </a:r>
          </a:p>
          <a:p>
            <a:pPr lvl="0">
              <a:spcBef>
                <a:spcPts val="0"/>
              </a:spcBef>
              <a:buClr>
                <a:schemeClr val="dk1"/>
              </a:buClr>
              <a:buSzPct val="68750"/>
              <a:buFont typeface="Arial"/>
              <a:buNone/>
            </a:pPr>
            <a:endParaRPr/>
          </a:p>
          <a:p>
            <a:pPr lvl="0">
              <a:spcBef>
                <a:spcPts val="0"/>
              </a:spcBef>
              <a:buClr>
                <a:schemeClr val="dk1"/>
              </a:buClr>
              <a:buSzPct val="68750"/>
              <a:buFont typeface="Arial"/>
              <a:buNone/>
            </a:pPr>
            <a:endParaRPr/>
          </a:p>
          <a:p>
            <a:pPr lvl="0">
              <a:spcBef>
                <a:spcPts val="0"/>
              </a:spcBef>
              <a:buClr>
                <a:schemeClr val="dk1"/>
              </a:buClr>
              <a:buSzPct val="68750"/>
              <a:buFont typeface="Arial"/>
              <a:buNone/>
            </a:pPr>
            <a:r>
              <a:rPr lang="en-US"/>
              <a:t>We modeled these random variances and applied them to each transistor and MTJ, creating these parameters in form of gaussian distribution. and run the netlist for 100 and 1000 times. in every run, the netlist will choose one random point in that gaussian distribution and simulate, then we add all the failed cases out of 100 or 1000 and that is the failure rate.</a:t>
            </a:r>
          </a:p>
          <a:p>
            <a:pPr lvl="0" rtl="0">
              <a:spcBef>
                <a:spcPts val="0"/>
              </a:spcBef>
              <a:buNone/>
            </a:pPr>
            <a:endParaRPr/>
          </a:p>
        </p:txBody>
      </p:sp>
      <p:sp>
        <p:nvSpPr>
          <p:cNvPr id="252" name="Shape 2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spcAft>
                <a:spcPts val="1000"/>
              </a:spcAft>
              <a:buClr>
                <a:schemeClr val="dk1"/>
              </a:buClr>
              <a:buSzPct val="91666"/>
              <a:buFont typeface="Arial"/>
              <a:buNone/>
            </a:pPr>
            <a:r>
              <a:rPr lang="en-US" sz="1200">
                <a:latin typeface="Times New Roman"/>
                <a:ea typeface="Times New Roman"/>
                <a:cs typeface="Times New Roman"/>
                <a:sym typeface="Times New Roman"/>
              </a:rPr>
              <a:t>The best transistor values for the write circuit were 1.871, 2.402, 3.702, and 3.001 micrometers for topN, topP, sinkP, and sinkN respectively. The highest delay for the circuit at these values was 2.9999 nanoseconds. These values were subsequently inputted into the circuit netlist as constants to now optimize the Read operation.</a:t>
            </a:r>
          </a:p>
        </p:txBody>
      </p:sp>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1000"/>
              </a:spcBef>
              <a:spcAft>
                <a:spcPts val="600"/>
              </a:spcAft>
              <a:buNone/>
            </a:pPr>
            <a:r>
              <a:rPr lang="en-US" sz="1200">
                <a:latin typeface="Times New Roman"/>
                <a:ea typeface="Times New Roman"/>
                <a:cs typeface="Times New Roman"/>
                <a:sym typeface="Times New Roman"/>
              </a:rPr>
              <a:t>The read cycle consisted of 12 transistors and it was necessary to optimize each of them in order to obtain the smallest possible area for the latch. The previous testing of each individual transistor revealed that the VDD PMOS transistors in the sense amplifier and the very top VDD pmos did not need to be optimized and thus were left at the minimum size of 0.1 micrometers. Because of this and the symmetry of the left and right side of the sense amplifier, the total number of variables that were left to simulate dropped to four. The four variables were named WN1, WN2, WP1, and WP2. WN1 represented the ground nmos m15 transistor, WN2 represented the symmetric inner latch nmos m0 and m5 transistors, WP1 represented the symmetric inner latch pmos m1 and m6 transistors, and WP2 represented the m4 and m7 output buffer transistors.</a:t>
            </a:r>
          </a:p>
          <a:p>
            <a:pPr lvl="0" rtl="0">
              <a:spcBef>
                <a:spcPts val="1000"/>
              </a:spcBef>
              <a:spcAft>
                <a:spcPts val="600"/>
              </a:spcAft>
              <a:buClr>
                <a:schemeClr val="dk1"/>
              </a:buClr>
              <a:buSzPct val="91666"/>
              <a:buFont typeface="Arial"/>
              <a:buNone/>
            </a:pPr>
            <a:endParaRPr sz="1200">
              <a:latin typeface="Times New Roman"/>
              <a:ea typeface="Times New Roman"/>
              <a:cs typeface="Times New Roman"/>
              <a:sym typeface="Times New Roman"/>
            </a:endParaRPr>
          </a:p>
        </p:txBody>
      </p:sp>
      <p:sp>
        <p:nvSpPr>
          <p:cNvPr id="270" name="Shape 27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
        <p:cNvGrpSpPr/>
        <p:nvPr/>
      </p:nvGrpSpPr>
      <p:grpSpPr>
        <a:xfrm>
          <a:off x="0" y="0"/>
          <a:ext cx="0" cy="0"/>
          <a:chOff x="0" y="0"/>
          <a:chExt cx="0" cy="0"/>
        </a:xfrm>
      </p:grpSpPr>
      <p:grpSp>
        <p:nvGrpSpPr>
          <p:cNvPr id="20" name="Shape 20"/>
          <p:cNvGrpSpPr/>
          <p:nvPr/>
        </p:nvGrpSpPr>
        <p:grpSpPr>
          <a:xfrm>
            <a:off x="27066245" y="19897349"/>
            <a:ext cx="16874416" cy="13110749"/>
            <a:chOff x="5638800" y="3108960"/>
            <a:chExt cx="3515503" cy="2048554"/>
          </a:xfrm>
        </p:grpSpPr>
        <p:cxnSp>
          <p:nvCxnSpPr>
            <p:cNvPr id="21" name="Shape 21"/>
            <p:cNvCxnSpPr/>
            <p:nvPr/>
          </p:nvCxnSpPr>
          <p:spPr>
            <a:xfrm rot="10800000" flipH="1">
              <a:off x="5638800" y="3108960"/>
              <a:ext cx="3515503" cy="2037115"/>
            </a:xfrm>
            <a:prstGeom prst="straightConnector1">
              <a:avLst/>
            </a:prstGeom>
            <a:noFill/>
            <a:ln w="38100" cap="flat" cmpd="sng">
              <a:solidFill>
                <a:srgbClr val="007272"/>
              </a:solidFill>
              <a:prstDash val="solid"/>
              <a:miter/>
              <a:headEnd type="none" w="med" len="med"/>
              <a:tailEnd type="none" w="med" len="med"/>
            </a:ln>
          </p:spPr>
        </p:cxnSp>
        <p:cxnSp>
          <p:nvCxnSpPr>
            <p:cNvPr id="22" name="Shape 22"/>
            <p:cNvCxnSpPr/>
            <p:nvPr/>
          </p:nvCxnSpPr>
          <p:spPr>
            <a:xfrm rot="10800000" flipH="1">
              <a:off x="6004642" y="3333749"/>
              <a:ext cx="3149660" cy="1823764"/>
            </a:xfrm>
            <a:prstGeom prst="straightConnector1">
              <a:avLst/>
            </a:prstGeom>
            <a:noFill/>
            <a:ln w="28575" cap="flat" cmpd="sng">
              <a:solidFill>
                <a:srgbClr val="007272"/>
              </a:solidFill>
              <a:prstDash val="solid"/>
              <a:miter/>
              <a:headEnd type="none" w="med" len="med"/>
              <a:tailEnd type="none" w="med" len="med"/>
            </a:ln>
          </p:spPr>
        </p:cxnSp>
        <p:cxnSp>
          <p:nvCxnSpPr>
            <p:cNvPr id="23" name="Shape 23"/>
            <p:cNvCxnSpPr/>
            <p:nvPr/>
          </p:nvCxnSpPr>
          <p:spPr>
            <a:xfrm rot="10800000" flipH="1">
              <a:off x="6388342" y="3549890"/>
              <a:ext cx="2765960" cy="1600149"/>
            </a:xfrm>
            <a:prstGeom prst="straightConnector1">
              <a:avLst/>
            </a:prstGeom>
            <a:noFill/>
            <a:ln w="25400" cap="flat" cmpd="sng">
              <a:solidFill>
                <a:srgbClr val="004C4C"/>
              </a:solidFill>
              <a:prstDash val="solid"/>
              <a:miter/>
              <a:headEnd type="none" w="med" len="med"/>
              <a:tailEnd type="none" w="med" len="med"/>
            </a:ln>
          </p:spPr>
        </p:cxnSp>
      </p:grpSp>
      <p:grpSp>
        <p:nvGrpSpPr>
          <p:cNvPr id="24" name="Shape 24"/>
          <p:cNvGrpSpPr/>
          <p:nvPr/>
        </p:nvGrpSpPr>
        <p:grpSpPr>
          <a:xfrm>
            <a:off x="-32100" y="29074313"/>
            <a:ext cx="19800566" cy="3936994"/>
            <a:chOff x="-6688" y="4553748"/>
            <a:chExt cx="4125118" cy="615155"/>
          </a:xfrm>
        </p:grpSpPr>
        <p:sp>
          <p:nvSpPr>
            <p:cNvPr id="25" name="Shape 25"/>
            <p:cNvSpPr/>
            <p:nvPr/>
          </p:nvSpPr>
          <p:spPr>
            <a:xfrm rot="-5400000">
              <a:off x="1754302" y="2802395"/>
              <a:ext cx="612775" cy="4115481"/>
            </a:xfrm>
            <a:custGeom>
              <a:avLst/>
              <a:gdLst/>
              <a:ahLst/>
              <a:cxnLst/>
              <a:rect l="0" t="0" r="0" b="0"/>
              <a:pathLst>
                <a:path w="120000" h="120000" extrusionOk="0">
                  <a:moveTo>
                    <a:pt x="0" y="120000"/>
                  </a:moveTo>
                  <a:lnTo>
                    <a:pt x="120000" y="92735"/>
                  </a:lnTo>
                  <a:lnTo>
                    <a:pt x="120000" y="0"/>
                  </a:lnTo>
                </a:path>
              </a:pathLst>
            </a:custGeom>
            <a:noFill/>
            <a:ln w="38100" cap="flat" cmpd="sng">
              <a:solidFill>
                <a:srgbClr val="00727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9700" b="0" i="0" u="none" strike="noStrike" cap="none">
                <a:solidFill>
                  <a:schemeClr val="lt1"/>
                </a:solidFill>
                <a:latin typeface="Calibri"/>
                <a:ea typeface="Calibri"/>
                <a:cs typeface="Calibri"/>
                <a:sym typeface="Calibri"/>
              </a:endParaRPr>
            </a:p>
          </p:txBody>
        </p:sp>
        <p:sp>
          <p:nvSpPr>
            <p:cNvPr id="26" name="Shape 26"/>
            <p:cNvSpPr/>
            <p:nvPr/>
          </p:nvSpPr>
          <p:spPr>
            <a:xfrm rot="-5400000">
              <a:off x="1604659" y="3152814"/>
              <a:ext cx="410750" cy="3621427"/>
            </a:xfrm>
            <a:custGeom>
              <a:avLst/>
              <a:gdLst/>
              <a:ahLst/>
              <a:cxnLst/>
              <a:rect l="0" t="0" r="0" b="0"/>
              <a:pathLst>
                <a:path w="120000" h="120000" extrusionOk="0">
                  <a:moveTo>
                    <a:pt x="0" y="119999"/>
                  </a:moveTo>
                  <a:lnTo>
                    <a:pt x="120000" y="99350"/>
                  </a:lnTo>
                  <a:cubicBezTo>
                    <a:pt x="119885" y="68437"/>
                    <a:pt x="118711" y="30912"/>
                    <a:pt x="118596" y="0"/>
                  </a:cubicBezTo>
                </a:path>
              </a:pathLst>
            </a:custGeom>
            <a:noFill/>
            <a:ln w="28575" cap="flat" cmpd="sng">
              <a:solidFill>
                <a:srgbClr val="00727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9700" b="0" i="0" u="none" strike="noStrike" cap="none">
                <a:solidFill>
                  <a:schemeClr val="lt1"/>
                </a:solidFill>
                <a:latin typeface="Calibri"/>
                <a:ea typeface="Calibri"/>
                <a:cs typeface="Calibri"/>
                <a:sym typeface="Calibri"/>
              </a:endParaRPr>
            </a:p>
          </p:txBody>
        </p:sp>
        <p:sp>
          <p:nvSpPr>
            <p:cNvPr id="27" name="Shape 27"/>
            <p:cNvSpPr/>
            <p:nvPr/>
          </p:nvSpPr>
          <p:spPr>
            <a:xfrm rot="-5400000">
              <a:off x="1462307" y="3453376"/>
              <a:ext cx="241767" cy="3179760"/>
            </a:xfrm>
            <a:custGeom>
              <a:avLst/>
              <a:gdLst/>
              <a:ahLst/>
              <a:cxnLst/>
              <a:rect l="0" t="0" r="0" b="0"/>
              <a:pathLst>
                <a:path w="120000" h="120000" extrusionOk="0">
                  <a:moveTo>
                    <a:pt x="0" y="120000"/>
                  </a:moveTo>
                  <a:lnTo>
                    <a:pt x="118585" y="106399"/>
                  </a:lnTo>
                  <a:cubicBezTo>
                    <a:pt x="118454" y="73489"/>
                    <a:pt x="120124" y="32910"/>
                    <a:pt x="119993" y="0"/>
                  </a:cubicBezTo>
                </a:path>
              </a:pathLst>
            </a:custGeom>
            <a:noFill/>
            <a:ln w="25400" cap="flat" cmpd="sng">
              <a:solidFill>
                <a:srgbClr val="004C4C"/>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9700" b="0" i="0" u="none" strike="noStrike" cap="none">
                <a:solidFill>
                  <a:schemeClr val="lt1"/>
                </a:solidFill>
                <a:latin typeface="Calibri"/>
                <a:ea typeface="Calibri"/>
                <a:cs typeface="Calibri"/>
                <a:sym typeface="Calibri"/>
              </a:endParaRPr>
            </a:p>
          </p:txBody>
        </p:sp>
      </p:grpSp>
      <p:sp>
        <p:nvSpPr>
          <p:cNvPr id="28" name="Shape 28"/>
          <p:cNvSpPr txBox="1">
            <a:spLocks noGrp="1"/>
          </p:cNvSpPr>
          <p:nvPr>
            <p:ph type="ctrTitle"/>
          </p:nvPr>
        </p:nvSpPr>
        <p:spPr>
          <a:xfrm>
            <a:off x="5852156" y="2804160"/>
            <a:ext cx="31455362" cy="9601200"/>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lt1"/>
              </a:buClr>
              <a:buFont typeface="Calibri"/>
              <a:buNone/>
              <a:defRPr sz="21800" b="0" i="0" u="none" strike="noStrike" cap="none">
                <a:solidFill>
                  <a:schemeClr val="lt1"/>
                </a:solidFill>
                <a:latin typeface="Calibri"/>
                <a:ea typeface="Calibri"/>
                <a:cs typeface="Calibri"/>
                <a:sym typeface="Calibri"/>
              </a:defRPr>
            </a:lvl1pPr>
            <a:lvl2pPr lvl="1" indent="0">
              <a:spcBef>
                <a:spcPts val="0"/>
              </a:spcBef>
              <a:buNone/>
              <a:defRPr sz="7300"/>
            </a:lvl2pPr>
            <a:lvl3pPr lvl="2" indent="0">
              <a:spcBef>
                <a:spcPts val="0"/>
              </a:spcBef>
              <a:buNone/>
              <a:defRPr sz="7300"/>
            </a:lvl3pPr>
            <a:lvl4pPr lvl="3" indent="0">
              <a:spcBef>
                <a:spcPts val="0"/>
              </a:spcBef>
              <a:buNone/>
              <a:defRPr sz="7300"/>
            </a:lvl4pPr>
            <a:lvl5pPr lvl="4" indent="0">
              <a:spcBef>
                <a:spcPts val="0"/>
              </a:spcBef>
              <a:buNone/>
              <a:defRPr sz="7300"/>
            </a:lvl5pPr>
            <a:lvl6pPr lvl="5" indent="0">
              <a:spcBef>
                <a:spcPts val="0"/>
              </a:spcBef>
              <a:buNone/>
              <a:defRPr sz="7300"/>
            </a:lvl6pPr>
            <a:lvl7pPr lvl="6" indent="0">
              <a:spcBef>
                <a:spcPts val="0"/>
              </a:spcBef>
              <a:buNone/>
              <a:defRPr sz="7300"/>
            </a:lvl7pPr>
            <a:lvl8pPr lvl="7" indent="0">
              <a:spcBef>
                <a:spcPts val="0"/>
              </a:spcBef>
              <a:buNone/>
              <a:defRPr sz="7300"/>
            </a:lvl8pPr>
            <a:lvl9pPr lvl="8" indent="0">
              <a:spcBef>
                <a:spcPts val="0"/>
              </a:spcBef>
              <a:buNone/>
              <a:defRPr sz="7300"/>
            </a:lvl9pPr>
          </a:lstStyle>
          <a:p>
            <a:endParaRPr/>
          </a:p>
        </p:txBody>
      </p:sp>
      <p:sp>
        <p:nvSpPr>
          <p:cNvPr id="29" name="Shape 29"/>
          <p:cNvSpPr txBox="1">
            <a:spLocks noGrp="1"/>
          </p:cNvSpPr>
          <p:nvPr>
            <p:ph type="subTitle" idx="1"/>
          </p:nvPr>
        </p:nvSpPr>
        <p:spPr>
          <a:xfrm>
            <a:off x="5852156" y="12557760"/>
            <a:ext cx="31455362" cy="8412480"/>
          </a:xfrm>
          <a:prstGeom prst="rect">
            <a:avLst/>
          </a:prstGeom>
          <a:noFill/>
          <a:ln>
            <a:noFill/>
          </a:ln>
        </p:spPr>
        <p:txBody>
          <a:bodyPr lIns="368680" tIns="368680" rIns="368680" bIns="368680" anchor="t" anchorCtr="0"/>
          <a:lstStyle>
            <a:lvl1pPr marL="0" marR="0" lvl="0" indent="0" algn="l" rtl="0">
              <a:lnSpc>
                <a:spcPct val="90000"/>
              </a:lnSpc>
              <a:spcBef>
                <a:spcPts val="0"/>
              </a:spcBef>
              <a:buClr>
                <a:schemeClr val="accent1"/>
              </a:buClr>
              <a:buFont typeface="Arial"/>
              <a:buNone/>
              <a:defRPr sz="11300" b="0" i="0" u="none" strike="noStrike" cap="none">
                <a:solidFill>
                  <a:schemeClr val="accent1"/>
                </a:solidFill>
                <a:latin typeface="Calibri"/>
                <a:ea typeface="Calibri"/>
                <a:cs typeface="Calibri"/>
                <a:sym typeface="Calibri"/>
              </a:defRPr>
            </a:lvl1pPr>
            <a:lvl2pPr marL="2457841" marR="0" lvl="1" indent="-50778" algn="ctr" rtl="0">
              <a:lnSpc>
                <a:spcPct val="90000"/>
              </a:lnSpc>
              <a:spcBef>
                <a:spcPts val="3226"/>
              </a:spcBef>
              <a:buClr>
                <a:schemeClr val="accent1"/>
              </a:buClr>
              <a:buFont typeface="Arial"/>
              <a:buNone/>
              <a:defRPr sz="9700" b="0" i="0" u="none" strike="noStrike" cap="none">
                <a:solidFill>
                  <a:schemeClr val="lt1"/>
                </a:solidFill>
                <a:latin typeface="Calibri"/>
                <a:ea typeface="Calibri"/>
                <a:cs typeface="Calibri"/>
                <a:sym typeface="Calibri"/>
              </a:defRPr>
            </a:lvl2pPr>
            <a:lvl3pPr marL="4915687" marR="0" lvl="2" indent="-50355" algn="ctr" rtl="0">
              <a:lnSpc>
                <a:spcPct val="90000"/>
              </a:lnSpc>
              <a:spcBef>
                <a:spcPts val="3226"/>
              </a:spcBef>
              <a:buClr>
                <a:schemeClr val="accent1"/>
              </a:buClr>
              <a:buFont typeface="Arial"/>
              <a:buNone/>
              <a:defRPr sz="8100" b="0" i="0" u="none" strike="noStrike" cap="none">
                <a:solidFill>
                  <a:schemeClr val="lt1"/>
                </a:solidFill>
                <a:latin typeface="Calibri"/>
                <a:ea typeface="Calibri"/>
                <a:cs typeface="Calibri"/>
                <a:sym typeface="Calibri"/>
              </a:defRPr>
            </a:lvl3pPr>
            <a:lvl4pPr marL="7373528" marR="0" lvl="3" indent="-49924" algn="ctr" rtl="0">
              <a:lnSpc>
                <a:spcPct val="90000"/>
              </a:lnSpc>
              <a:spcBef>
                <a:spcPts val="3226"/>
              </a:spcBef>
              <a:buClr>
                <a:schemeClr val="accent1"/>
              </a:buClr>
              <a:buFont typeface="Arial"/>
              <a:buNone/>
              <a:defRPr sz="8100" b="0" i="0" u="none" strike="noStrike" cap="none">
                <a:solidFill>
                  <a:schemeClr val="lt1"/>
                </a:solidFill>
                <a:latin typeface="Calibri"/>
                <a:ea typeface="Calibri"/>
                <a:cs typeface="Calibri"/>
                <a:sym typeface="Calibri"/>
              </a:defRPr>
            </a:lvl4pPr>
            <a:lvl5pPr marL="9831370" marR="0" lvl="4" indent="-49492" algn="ctr" rtl="0">
              <a:lnSpc>
                <a:spcPct val="90000"/>
              </a:lnSpc>
              <a:spcBef>
                <a:spcPts val="3226"/>
              </a:spcBef>
              <a:buClr>
                <a:schemeClr val="accent1"/>
              </a:buClr>
              <a:buFont typeface="Arial"/>
              <a:buNone/>
              <a:defRPr sz="8100" b="0" i="0" u="none" strike="noStrike" cap="none">
                <a:solidFill>
                  <a:schemeClr val="lt1"/>
                </a:solidFill>
                <a:latin typeface="Calibri"/>
                <a:ea typeface="Calibri"/>
                <a:cs typeface="Calibri"/>
                <a:sym typeface="Calibri"/>
              </a:defRPr>
            </a:lvl5pPr>
            <a:lvl6pPr marL="12289215" marR="0" lvl="5" indent="-49065" algn="ctr" rtl="0">
              <a:lnSpc>
                <a:spcPct val="90000"/>
              </a:lnSpc>
              <a:spcBef>
                <a:spcPts val="3226"/>
              </a:spcBef>
              <a:buClr>
                <a:schemeClr val="accent1"/>
              </a:buClr>
              <a:buFont typeface="Arial"/>
              <a:buNone/>
              <a:defRPr sz="8100" b="0" i="0" u="none" strike="noStrike" cap="none">
                <a:solidFill>
                  <a:schemeClr val="lt1"/>
                </a:solidFill>
                <a:latin typeface="Calibri"/>
                <a:ea typeface="Calibri"/>
                <a:cs typeface="Calibri"/>
                <a:sym typeface="Calibri"/>
              </a:defRPr>
            </a:lvl6pPr>
            <a:lvl7pPr marL="14747057" marR="0" lvl="6" indent="-48633" algn="ctr" rtl="0">
              <a:lnSpc>
                <a:spcPct val="90000"/>
              </a:lnSpc>
              <a:spcBef>
                <a:spcPts val="3226"/>
              </a:spcBef>
              <a:buClr>
                <a:schemeClr val="accent1"/>
              </a:buClr>
              <a:buFont typeface="Arial"/>
              <a:buNone/>
              <a:defRPr sz="8100" b="0" i="0" u="none" strike="noStrike" cap="none">
                <a:solidFill>
                  <a:schemeClr val="lt1"/>
                </a:solidFill>
                <a:latin typeface="Calibri"/>
                <a:ea typeface="Calibri"/>
                <a:cs typeface="Calibri"/>
                <a:sym typeface="Calibri"/>
              </a:defRPr>
            </a:lvl7pPr>
            <a:lvl8pPr marL="17204898" marR="0" lvl="7" indent="-48202" algn="ctr" rtl="0">
              <a:lnSpc>
                <a:spcPct val="90000"/>
              </a:lnSpc>
              <a:spcBef>
                <a:spcPts val="3226"/>
              </a:spcBef>
              <a:buClr>
                <a:schemeClr val="accent1"/>
              </a:buClr>
              <a:buFont typeface="Arial"/>
              <a:buNone/>
              <a:defRPr sz="8100" b="0" i="0" u="none" strike="noStrike" cap="none">
                <a:solidFill>
                  <a:schemeClr val="lt1"/>
                </a:solidFill>
                <a:latin typeface="Calibri"/>
                <a:ea typeface="Calibri"/>
                <a:cs typeface="Calibri"/>
                <a:sym typeface="Calibri"/>
              </a:defRPr>
            </a:lvl8pPr>
            <a:lvl9pPr marL="19662744" marR="0" lvl="8" indent="-47770" algn="ctr" rtl="0">
              <a:lnSpc>
                <a:spcPct val="90000"/>
              </a:lnSpc>
              <a:spcBef>
                <a:spcPts val="3226"/>
              </a:spcBef>
              <a:buClr>
                <a:schemeClr val="accent1"/>
              </a:buClr>
              <a:buFont typeface="Arial"/>
              <a:buNone/>
              <a:defRPr sz="8100" b="0" i="0" u="none" strike="noStrike" cap="none">
                <a:solidFill>
                  <a:schemeClr val="lt1"/>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12435844" y="30510487"/>
            <a:ext cx="19019516" cy="175260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389122" y="1318257"/>
            <a:ext cx="37307515" cy="5875018"/>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lt1"/>
              </a:buClr>
              <a:buFont typeface="Calibri"/>
              <a:buNone/>
              <a:defRPr sz="14500" b="0" i="0" u="none" strike="noStrike" cap="none">
                <a:solidFill>
                  <a:schemeClr val="lt1"/>
                </a:solidFill>
                <a:latin typeface="Calibri"/>
                <a:ea typeface="Calibri"/>
                <a:cs typeface="Calibri"/>
                <a:sym typeface="Calibri"/>
              </a:defRPr>
            </a:lvl1pPr>
            <a:lvl2pPr lvl="1" indent="0">
              <a:spcBef>
                <a:spcPts val="0"/>
              </a:spcBef>
              <a:buNone/>
              <a:defRPr sz="7300"/>
            </a:lvl2pPr>
            <a:lvl3pPr lvl="2" indent="0">
              <a:spcBef>
                <a:spcPts val="0"/>
              </a:spcBef>
              <a:buNone/>
              <a:defRPr sz="7300"/>
            </a:lvl3pPr>
            <a:lvl4pPr lvl="3" indent="0">
              <a:spcBef>
                <a:spcPts val="0"/>
              </a:spcBef>
              <a:buNone/>
              <a:defRPr sz="7300"/>
            </a:lvl4pPr>
            <a:lvl5pPr lvl="4" indent="0">
              <a:spcBef>
                <a:spcPts val="0"/>
              </a:spcBef>
              <a:buNone/>
              <a:defRPr sz="7300"/>
            </a:lvl5pPr>
            <a:lvl6pPr lvl="5" indent="0">
              <a:spcBef>
                <a:spcPts val="0"/>
              </a:spcBef>
              <a:buNone/>
              <a:defRPr sz="7300"/>
            </a:lvl6pPr>
            <a:lvl7pPr lvl="6" indent="0">
              <a:spcBef>
                <a:spcPts val="0"/>
              </a:spcBef>
              <a:buNone/>
              <a:defRPr sz="7300"/>
            </a:lvl7pPr>
            <a:lvl8pPr lvl="7" indent="0">
              <a:spcBef>
                <a:spcPts val="0"/>
              </a:spcBef>
              <a:buNone/>
              <a:defRPr sz="7300"/>
            </a:lvl8pPr>
            <a:lvl9pPr lvl="8" indent="0">
              <a:spcBef>
                <a:spcPts val="0"/>
              </a:spcBef>
              <a:buNone/>
              <a:defRPr sz="7300"/>
            </a:lvl9pPr>
          </a:lstStyle>
          <a:p>
            <a:endParaRPr/>
          </a:p>
        </p:txBody>
      </p:sp>
      <p:sp>
        <p:nvSpPr>
          <p:cNvPr id="90" name="Shape 90"/>
          <p:cNvSpPr txBox="1">
            <a:spLocks noGrp="1"/>
          </p:cNvSpPr>
          <p:nvPr>
            <p:ph type="body" idx="1"/>
          </p:nvPr>
        </p:nvSpPr>
        <p:spPr>
          <a:xfrm rot="5400000">
            <a:off x="12333427" y="224321"/>
            <a:ext cx="21418906" cy="37307515"/>
          </a:xfrm>
          <a:prstGeom prst="rect">
            <a:avLst/>
          </a:prstGeom>
          <a:noFill/>
          <a:ln>
            <a:noFill/>
          </a:ln>
        </p:spPr>
        <p:txBody>
          <a:bodyPr lIns="368680" tIns="368680" rIns="368680" bIns="368680" anchor="t" anchorCtr="0"/>
          <a:lstStyle>
            <a:lvl1pPr marL="1228923" marR="0" lvl="0" indent="-511926" algn="l" rtl="0">
              <a:lnSpc>
                <a:spcPct val="90000"/>
              </a:lnSpc>
              <a:spcBef>
                <a:spcPts val="6452"/>
              </a:spcBef>
              <a:buClr>
                <a:schemeClr val="accent1"/>
              </a:buClr>
              <a:buSzPct val="100000"/>
              <a:buFont typeface="Arial"/>
              <a:buChar char="•"/>
              <a:defRPr sz="11300" b="0" i="0" u="none" strike="noStrike" cap="none">
                <a:solidFill>
                  <a:schemeClr val="lt1"/>
                </a:solidFill>
                <a:latin typeface="Calibri"/>
                <a:ea typeface="Calibri"/>
                <a:cs typeface="Calibri"/>
                <a:sym typeface="Calibri"/>
              </a:defRPr>
            </a:lvl1pPr>
            <a:lvl2pPr marL="2457841" marR="0" lvl="1" indent="-480980" algn="l" rtl="0">
              <a:lnSpc>
                <a:spcPct val="90000"/>
              </a:lnSpc>
              <a:spcBef>
                <a:spcPts val="3226"/>
              </a:spcBef>
              <a:buClr>
                <a:schemeClr val="accent1"/>
              </a:buClr>
              <a:buSzPct val="80000"/>
              <a:buFont typeface="Arial"/>
              <a:buChar char="•"/>
              <a:defRPr sz="9700" b="0" i="0" u="none" strike="noStrike" cap="none">
                <a:solidFill>
                  <a:schemeClr val="lt1"/>
                </a:solidFill>
                <a:latin typeface="Calibri"/>
                <a:ea typeface="Calibri"/>
                <a:cs typeface="Calibri"/>
                <a:sym typeface="Calibri"/>
              </a:defRPr>
            </a:lvl2pPr>
            <a:lvl3pPr marL="3686764" marR="0" lvl="2" indent="-562709"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3pPr>
            <a:lvl4pPr marL="4915687" marR="0" lvl="3" indent="-56249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4pPr>
            <a:lvl5pPr marL="6144606" marR="0" lvl="4" indent="-562273"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5pPr>
            <a:lvl6pPr marL="7373528" marR="0" lvl="5" indent="-562064"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6pPr>
            <a:lvl7pPr marL="8602451" marR="0" lvl="6" indent="-561846"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7pPr>
            <a:lvl8pPr marL="9831370" marR="0" lvl="7" indent="-561632"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8pPr>
            <a:lvl9pPr marL="11060293" marR="0" lvl="8" indent="-56141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9pPr>
          </a:lstStyle>
          <a:p>
            <a:endParaRPr/>
          </a:p>
        </p:txBody>
      </p:sp>
      <p:sp>
        <p:nvSpPr>
          <p:cNvPr id="91" name="Shape 91"/>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92" name="Shape 92"/>
          <p:cNvSpPr txBox="1">
            <a:spLocks noGrp="1"/>
          </p:cNvSpPr>
          <p:nvPr>
            <p:ph type="ftr" idx="11"/>
          </p:nvPr>
        </p:nvSpPr>
        <p:spPr>
          <a:xfrm>
            <a:off x="12435844" y="30510487"/>
            <a:ext cx="19019516" cy="175260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93" name="Shape 93"/>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rot="5400000">
            <a:off x="23347680" y="11277601"/>
            <a:ext cx="26822400" cy="9875518"/>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lt1"/>
              </a:buClr>
              <a:buFont typeface="Calibri"/>
              <a:buNone/>
              <a:defRPr sz="14500" b="0" i="0" u="none" strike="noStrike" cap="none">
                <a:solidFill>
                  <a:schemeClr val="lt1"/>
                </a:solidFill>
                <a:latin typeface="Calibri"/>
                <a:ea typeface="Calibri"/>
                <a:cs typeface="Calibri"/>
                <a:sym typeface="Calibri"/>
              </a:defRPr>
            </a:lvl1pPr>
            <a:lvl2pPr lvl="1" indent="0">
              <a:spcBef>
                <a:spcPts val="0"/>
              </a:spcBef>
              <a:buNone/>
              <a:defRPr sz="7300"/>
            </a:lvl2pPr>
            <a:lvl3pPr lvl="2" indent="0">
              <a:spcBef>
                <a:spcPts val="0"/>
              </a:spcBef>
              <a:buNone/>
              <a:defRPr sz="7300"/>
            </a:lvl3pPr>
            <a:lvl4pPr lvl="3" indent="0">
              <a:spcBef>
                <a:spcPts val="0"/>
              </a:spcBef>
              <a:buNone/>
              <a:defRPr sz="7300"/>
            </a:lvl4pPr>
            <a:lvl5pPr lvl="4" indent="0">
              <a:spcBef>
                <a:spcPts val="0"/>
              </a:spcBef>
              <a:buNone/>
              <a:defRPr sz="7300"/>
            </a:lvl5pPr>
            <a:lvl6pPr lvl="5" indent="0">
              <a:spcBef>
                <a:spcPts val="0"/>
              </a:spcBef>
              <a:buNone/>
              <a:defRPr sz="7300"/>
            </a:lvl6pPr>
            <a:lvl7pPr lvl="6" indent="0">
              <a:spcBef>
                <a:spcPts val="0"/>
              </a:spcBef>
              <a:buNone/>
              <a:defRPr sz="7300"/>
            </a:lvl7pPr>
            <a:lvl8pPr lvl="7" indent="0">
              <a:spcBef>
                <a:spcPts val="0"/>
              </a:spcBef>
              <a:buNone/>
              <a:defRPr sz="7300"/>
            </a:lvl8pPr>
            <a:lvl9pPr lvl="8" indent="0">
              <a:spcBef>
                <a:spcPts val="0"/>
              </a:spcBef>
              <a:buNone/>
              <a:defRPr sz="7300"/>
            </a:lvl9pPr>
          </a:lstStyle>
          <a:p>
            <a:endParaRPr/>
          </a:p>
        </p:txBody>
      </p:sp>
      <p:sp>
        <p:nvSpPr>
          <p:cNvPr id="96" name="Shape 96"/>
          <p:cNvSpPr txBox="1">
            <a:spLocks noGrp="1"/>
          </p:cNvSpPr>
          <p:nvPr>
            <p:ph type="body" idx="1"/>
          </p:nvPr>
        </p:nvSpPr>
        <p:spPr>
          <a:xfrm rot="5400000">
            <a:off x="4328157" y="2865121"/>
            <a:ext cx="26822400" cy="26700478"/>
          </a:xfrm>
          <a:prstGeom prst="rect">
            <a:avLst/>
          </a:prstGeom>
          <a:noFill/>
          <a:ln>
            <a:noFill/>
          </a:ln>
        </p:spPr>
        <p:txBody>
          <a:bodyPr lIns="368680" tIns="368680" rIns="368680" bIns="368680" anchor="t" anchorCtr="0"/>
          <a:lstStyle>
            <a:lvl1pPr marL="1228923" marR="0" lvl="0" indent="-511926" algn="l" rtl="0">
              <a:lnSpc>
                <a:spcPct val="90000"/>
              </a:lnSpc>
              <a:spcBef>
                <a:spcPts val="6452"/>
              </a:spcBef>
              <a:buClr>
                <a:schemeClr val="accent1"/>
              </a:buClr>
              <a:buSzPct val="100000"/>
              <a:buFont typeface="Arial"/>
              <a:buChar char="•"/>
              <a:defRPr sz="11300" b="0" i="0" u="none" strike="noStrike" cap="none">
                <a:solidFill>
                  <a:schemeClr val="lt1"/>
                </a:solidFill>
                <a:latin typeface="Calibri"/>
                <a:ea typeface="Calibri"/>
                <a:cs typeface="Calibri"/>
                <a:sym typeface="Calibri"/>
              </a:defRPr>
            </a:lvl1pPr>
            <a:lvl2pPr marL="2457841" marR="0" lvl="1" indent="-480980" algn="l" rtl="0">
              <a:lnSpc>
                <a:spcPct val="90000"/>
              </a:lnSpc>
              <a:spcBef>
                <a:spcPts val="3226"/>
              </a:spcBef>
              <a:buClr>
                <a:schemeClr val="accent1"/>
              </a:buClr>
              <a:buSzPct val="80000"/>
              <a:buFont typeface="Arial"/>
              <a:buChar char="•"/>
              <a:defRPr sz="9700" b="0" i="0" u="none" strike="noStrike" cap="none">
                <a:solidFill>
                  <a:schemeClr val="lt1"/>
                </a:solidFill>
                <a:latin typeface="Calibri"/>
                <a:ea typeface="Calibri"/>
                <a:cs typeface="Calibri"/>
                <a:sym typeface="Calibri"/>
              </a:defRPr>
            </a:lvl2pPr>
            <a:lvl3pPr marL="3686764" marR="0" lvl="2" indent="-562709"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3pPr>
            <a:lvl4pPr marL="4915687" marR="0" lvl="3" indent="-56249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4pPr>
            <a:lvl5pPr marL="6144606" marR="0" lvl="4" indent="-562273"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5pPr>
            <a:lvl6pPr marL="7373528" marR="0" lvl="5" indent="-562064"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6pPr>
            <a:lvl7pPr marL="8602451" marR="0" lvl="6" indent="-561846"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7pPr>
            <a:lvl8pPr marL="9831370" marR="0" lvl="7" indent="-561632"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8pPr>
            <a:lvl9pPr marL="11060293" marR="0" lvl="8" indent="-56141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9pPr>
          </a:lstStyle>
          <a:p>
            <a:endParaRPr/>
          </a:p>
        </p:txBody>
      </p:sp>
      <p:sp>
        <p:nvSpPr>
          <p:cNvPr id="97" name="Shape 97"/>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12435844" y="30510487"/>
            <a:ext cx="19019516" cy="175260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4 columns">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904188" y="6378483"/>
            <a:ext cx="10056901" cy="846302"/>
          </a:xfrm>
          <a:prstGeom prst="rect">
            <a:avLst/>
          </a:prstGeom>
          <a:noFill/>
          <a:ln>
            <a:noFill/>
          </a:ln>
        </p:spPr>
        <p:txBody>
          <a:bodyPr lIns="91395" tIns="91395" rIns="91395" bIns="91395" anchor="t" anchorCtr="0"/>
          <a:lstStyle>
            <a:lvl1pPr marL="0" marR="0" lvl="0" indent="158699" algn="l" rtl="0">
              <a:lnSpc>
                <a:spcPct val="100000"/>
              </a:lnSpc>
              <a:spcBef>
                <a:spcPts val="500"/>
              </a:spcBef>
              <a:spcAft>
                <a:spcPts val="0"/>
              </a:spcAft>
              <a:buClr>
                <a:srgbClr val="2C3F71"/>
              </a:buClr>
              <a:buSzPct val="100000"/>
              <a:buFont typeface="Arial"/>
              <a:buChar char="●"/>
              <a:defRPr sz="2400" b="0" i="0" u="none" strike="noStrike" cap="none">
                <a:solidFill>
                  <a:srgbClr val="2C3F71"/>
                </a:solidFill>
                <a:latin typeface="Times New Roman"/>
                <a:ea typeface="Times New Roman"/>
                <a:cs typeface="Times New Roman"/>
                <a:sym typeface="Times New Roman"/>
              </a:defRPr>
            </a:lvl1pPr>
            <a:lvl2pPr marL="1485352" marR="0" lvl="1" indent="25466"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2pPr>
            <a:lvl3pPr marL="2056638" marR="0" lvl="2" indent="2549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3pPr>
            <a:lvl4pPr marL="2685062" marR="0" lvl="3" indent="-3160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4pPr>
            <a:lvl5pPr marL="3142246" marR="0" lvl="4" indent="146004"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922341" y="5548750"/>
            <a:ext cx="10048798" cy="753902"/>
          </a:xfrm>
          <a:prstGeom prst="rect">
            <a:avLst/>
          </a:prstGeom>
          <a:noFill/>
          <a:ln>
            <a:noFill/>
          </a:ln>
        </p:spPr>
        <p:txBody>
          <a:bodyPr lIns="91395" tIns="91395" rIns="91395" bIns="91395" anchor="ctr" anchorCtr="0"/>
          <a:lstStyle>
            <a:lvl1pPr marL="0" marR="0" lvl="0" indent="234875" algn="ctr" rtl="0">
              <a:lnSpc>
                <a:spcPct val="100000"/>
              </a:lnSpc>
              <a:spcBef>
                <a:spcPts val="738"/>
              </a:spcBef>
              <a:spcAft>
                <a:spcPts val="0"/>
              </a:spcAft>
              <a:buClr>
                <a:srgbClr val="2C3F71"/>
              </a:buClr>
              <a:buSzPct val="100000"/>
              <a:buFont typeface="Arial"/>
              <a:buChar char="●"/>
              <a:defRPr sz="3600" b="1" i="0" u="sng" strike="noStrike" cap="none">
                <a:solidFill>
                  <a:srgbClr val="2C3F71"/>
                </a:solidFill>
                <a:latin typeface="Calibri"/>
                <a:ea typeface="Calibri"/>
                <a:cs typeface="Calibri"/>
                <a:sym typeface="Calibri"/>
              </a:defRPr>
            </a:lvl1pPr>
            <a:lvl2pPr marL="4741938" marR="0" lvl="1" indent="-336444" algn="l" rtl="0">
              <a:lnSpc>
                <a:spcPct val="100000"/>
              </a:lnSpc>
              <a:spcBef>
                <a:spcPts val="2698"/>
              </a:spcBef>
              <a:spcAft>
                <a:spcPts val="0"/>
              </a:spcAft>
              <a:buClr>
                <a:schemeClr val="dk1"/>
              </a:buClr>
              <a:buFont typeface="Calibri"/>
              <a:buChar char="○"/>
              <a:defRPr sz="13300" b="0" i="0" u="none" strike="noStrike" cap="none">
                <a:solidFill>
                  <a:schemeClr val="dk1"/>
                </a:solidFill>
                <a:latin typeface="Calibri"/>
                <a:ea typeface="Calibri"/>
                <a:cs typeface="Calibri"/>
                <a:sym typeface="Calibri"/>
              </a:defRPr>
            </a:lvl2pPr>
            <a:lvl3pPr marL="6589200" marR="0" lvl="2" indent="-380879" algn="l" rtl="0">
              <a:lnSpc>
                <a:spcPct val="100000"/>
              </a:lnSpc>
              <a:spcBef>
                <a:spcPts val="2319"/>
              </a:spcBef>
              <a:spcAft>
                <a:spcPts val="0"/>
              </a:spcAft>
              <a:buClr>
                <a:schemeClr val="dk1"/>
              </a:buClr>
              <a:buFont typeface="Calibri"/>
              <a:buChar char="■"/>
              <a:defRPr sz="11700" b="0" i="0" u="none" strike="noStrike" cap="none">
                <a:solidFill>
                  <a:schemeClr val="dk1"/>
                </a:solidFill>
                <a:latin typeface="Calibri"/>
                <a:ea typeface="Calibri"/>
                <a:cs typeface="Calibri"/>
                <a:sym typeface="Calibri"/>
              </a:defRPr>
            </a:lvl3pPr>
            <a:lvl4pPr marL="8392026" marR="0" lvl="3" indent="-114260"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4pPr>
            <a:lvl5pPr marL="10601125" marR="0" lvl="4"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body" idx="3"/>
          </p:nvPr>
        </p:nvSpPr>
        <p:spPr>
          <a:xfrm>
            <a:off x="922337" y="14212515"/>
            <a:ext cx="10050599" cy="753902"/>
          </a:xfrm>
          <a:prstGeom prst="rect">
            <a:avLst/>
          </a:prstGeom>
          <a:noFill/>
          <a:ln>
            <a:noFill/>
          </a:ln>
        </p:spPr>
        <p:txBody>
          <a:bodyPr lIns="91395" tIns="91395" rIns="91395" bIns="91395" anchor="ctr" anchorCtr="0"/>
          <a:lstStyle>
            <a:lvl1pPr marL="0" marR="0" lvl="0" indent="234875" algn="ctr" rtl="0">
              <a:lnSpc>
                <a:spcPct val="100000"/>
              </a:lnSpc>
              <a:spcBef>
                <a:spcPts val="738"/>
              </a:spcBef>
              <a:spcAft>
                <a:spcPts val="0"/>
              </a:spcAft>
              <a:buClr>
                <a:srgbClr val="2C3F71"/>
              </a:buClr>
              <a:buSzPct val="100000"/>
              <a:buFont typeface="Arial"/>
              <a:buChar char="●"/>
              <a:defRPr sz="3600" b="1" i="0" u="sng" strike="noStrike" cap="none">
                <a:solidFill>
                  <a:srgbClr val="2C3F71"/>
                </a:solidFill>
                <a:latin typeface="Calibri"/>
                <a:ea typeface="Calibri"/>
                <a:cs typeface="Calibri"/>
                <a:sym typeface="Calibri"/>
              </a:defRPr>
            </a:lvl1pPr>
            <a:lvl2pPr marL="4741938" marR="0" lvl="1" indent="-336444" algn="l" rtl="0">
              <a:lnSpc>
                <a:spcPct val="100000"/>
              </a:lnSpc>
              <a:spcBef>
                <a:spcPts val="2698"/>
              </a:spcBef>
              <a:spcAft>
                <a:spcPts val="0"/>
              </a:spcAft>
              <a:buClr>
                <a:schemeClr val="dk1"/>
              </a:buClr>
              <a:buFont typeface="Calibri"/>
              <a:buChar char="○"/>
              <a:defRPr sz="13300" b="0" i="0" u="none" strike="noStrike" cap="none">
                <a:solidFill>
                  <a:schemeClr val="dk1"/>
                </a:solidFill>
                <a:latin typeface="Calibri"/>
                <a:ea typeface="Calibri"/>
                <a:cs typeface="Calibri"/>
                <a:sym typeface="Calibri"/>
              </a:defRPr>
            </a:lvl2pPr>
            <a:lvl3pPr marL="6589200" marR="0" lvl="2" indent="-380879" algn="l" rtl="0">
              <a:lnSpc>
                <a:spcPct val="100000"/>
              </a:lnSpc>
              <a:spcBef>
                <a:spcPts val="2319"/>
              </a:spcBef>
              <a:spcAft>
                <a:spcPts val="0"/>
              </a:spcAft>
              <a:buClr>
                <a:schemeClr val="dk1"/>
              </a:buClr>
              <a:buFont typeface="Calibri"/>
              <a:buChar char="■"/>
              <a:defRPr sz="11700" b="0" i="0" u="none" strike="noStrike" cap="none">
                <a:solidFill>
                  <a:schemeClr val="dk1"/>
                </a:solidFill>
                <a:latin typeface="Calibri"/>
                <a:ea typeface="Calibri"/>
                <a:cs typeface="Calibri"/>
                <a:sym typeface="Calibri"/>
              </a:defRPr>
            </a:lvl3pPr>
            <a:lvl4pPr marL="8392026" marR="0" lvl="3" indent="-114260"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4pPr>
            <a:lvl5pPr marL="10601125" marR="0" lvl="4"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body" idx="4"/>
          </p:nvPr>
        </p:nvSpPr>
        <p:spPr>
          <a:xfrm>
            <a:off x="11587166" y="6378483"/>
            <a:ext cx="10048798" cy="846302"/>
          </a:xfrm>
          <a:prstGeom prst="rect">
            <a:avLst/>
          </a:prstGeom>
          <a:noFill/>
          <a:ln>
            <a:noFill/>
          </a:ln>
        </p:spPr>
        <p:txBody>
          <a:bodyPr lIns="91395" tIns="91395" rIns="91395" bIns="91395" anchor="t" anchorCtr="0"/>
          <a:lstStyle>
            <a:lvl1pPr marL="0" marR="0" lvl="0" indent="158699" algn="l" rtl="0">
              <a:lnSpc>
                <a:spcPct val="100000"/>
              </a:lnSpc>
              <a:spcBef>
                <a:spcPts val="500"/>
              </a:spcBef>
              <a:spcAft>
                <a:spcPts val="0"/>
              </a:spcAft>
              <a:buClr>
                <a:srgbClr val="2C3F71"/>
              </a:buClr>
              <a:buSzPct val="100000"/>
              <a:buFont typeface="Arial"/>
              <a:buChar char="●"/>
              <a:defRPr sz="2400" b="0" i="0" u="none" strike="noStrike" cap="none">
                <a:solidFill>
                  <a:srgbClr val="2C3F71"/>
                </a:solidFill>
                <a:latin typeface="Times New Roman"/>
                <a:ea typeface="Times New Roman"/>
                <a:cs typeface="Times New Roman"/>
                <a:sym typeface="Times New Roman"/>
              </a:defRPr>
            </a:lvl1pPr>
            <a:lvl2pPr marL="1485352" marR="0" lvl="1" indent="25466"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2pPr>
            <a:lvl3pPr marL="2056638" marR="0" lvl="2" indent="2549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3pPr>
            <a:lvl4pPr marL="2685062" marR="0" lvl="3" indent="-3160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4pPr>
            <a:lvl5pPr marL="3142246" marR="0" lvl="4" indent="146004"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body" idx="5"/>
          </p:nvPr>
        </p:nvSpPr>
        <p:spPr>
          <a:xfrm>
            <a:off x="11587166" y="5548750"/>
            <a:ext cx="10048798" cy="753902"/>
          </a:xfrm>
          <a:prstGeom prst="rect">
            <a:avLst/>
          </a:prstGeom>
          <a:noFill/>
          <a:ln>
            <a:noFill/>
          </a:ln>
        </p:spPr>
        <p:txBody>
          <a:bodyPr lIns="91395" tIns="91395" rIns="91395" bIns="91395" anchor="ctr" anchorCtr="0"/>
          <a:lstStyle>
            <a:lvl1pPr marL="0" marR="0" lvl="0" indent="234875" algn="ctr" rtl="0">
              <a:lnSpc>
                <a:spcPct val="100000"/>
              </a:lnSpc>
              <a:spcBef>
                <a:spcPts val="738"/>
              </a:spcBef>
              <a:spcAft>
                <a:spcPts val="0"/>
              </a:spcAft>
              <a:buClr>
                <a:srgbClr val="2C3F71"/>
              </a:buClr>
              <a:buSzPct val="100000"/>
              <a:buFont typeface="Arial"/>
              <a:buChar char="●"/>
              <a:defRPr sz="3600" b="1" i="0" u="sng" strike="noStrike" cap="none">
                <a:solidFill>
                  <a:srgbClr val="2C3F71"/>
                </a:solidFill>
                <a:latin typeface="Calibri"/>
                <a:ea typeface="Calibri"/>
                <a:cs typeface="Calibri"/>
                <a:sym typeface="Calibri"/>
              </a:defRPr>
            </a:lvl1pPr>
            <a:lvl2pPr marL="4741938" marR="0" lvl="1" indent="-336444" algn="l" rtl="0">
              <a:lnSpc>
                <a:spcPct val="100000"/>
              </a:lnSpc>
              <a:spcBef>
                <a:spcPts val="2698"/>
              </a:spcBef>
              <a:spcAft>
                <a:spcPts val="0"/>
              </a:spcAft>
              <a:buClr>
                <a:schemeClr val="dk1"/>
              </a:buClr>
              <a:buFont typeface="Calibri"/>
              <a:buChar char="○"/>
              <a:defRPr sz="13300" b="0" i="0" u="none" strike="noStrike" cap="none">
                <a:solidFill>
                  <a:schemeClr val="dk1"/>
                </a:solidFill>
                <a:latin typeface="Calibri"/>
                <a:ea typeface="Calibri"/>
                <a:cs typeface="Calibri"/>
                <a:sym typeface="Calibri"/>
              </a:defRPr>
            </a:lvl2pPr>
            <a:lvl3pPr marL="6589200" marR="0" lvl="2" indent="-380879" algn="l" rtl="0">
              <a:lnSpc>
                <a:spcPct val="100000"/>
              </a:lnSpc>
              <a:spcBef>
                <a:spcPts val="2319"/>
              </a:spcBef>
              <a:spcAft>
                <a:spcPts val="0"/>
              </a:spcAft>
              <a:buClr>
                <a:schemeClr val="dk1"/>
              </a:buClr>
              <a:buFont typeface="Calibri"/>
              <a:buChar char="■"/>
              <a:defRPr sz="11700" b="0" i="0" u="none" strike="noStrike" cap="none">
                <a:solidFill>
                  <a:schemeClr val="dk1"/>
                </a:solidFill>
                <a:latin typeface="Calibri"/>
                <a:ea typeface="Calibri"/>
                <a:cs typeface="Calibri"/>
                <a:sym typeface="Calibri"/>
              </a:defRPr>
            </a:lvl3pPr>
            <a:lvl4pPr marL="8392026" marR="0" lvl="3" indent="-114260"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4pPr>
            <a:lvl5pPr marL="10601125" marR="0" lvl="4"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body" idx="6"/>
          </p:nvPr>
        </p:nvSpPr>
        <p:spPr>
          <a:xfrm>
            <a:off x="22258340" y="6378483"/>
            <a:ext cx="10048798" cy="846302"/>
          </a:xfrm>
          <a:prstGeom prst="rect">
            <a:avLst/>
          </a:prstGeom>
          <a:noFill/>
          <a:ln>
            <a:noFill/>
          </a:ln>
        </p:spPr>
        <p:txBody>
          <a:bodyPr lIns="91395" tIns="91395" rIns="91395" bIns="91395" anchor="t" anchorCtr="0"/>
          <a:lstStyle>
            <a:lvl1pPr marL="0" marR="0" lvl="0" indent="158699" algn="l" rtl="0">
              <a:lnSpc>
                <a:spcPct val="100000"/>
              </a:lnSpc>
              <a:spcBef>
                <a:spcPts val="500"/>
              </a:spcBef>
              <a:spcAft>
                <a:spcPts val="0"/>
              </a:spcAft>
              <a:buClr>
                <a:srgbClr val="2C3F71"/>
              </a:buClr>
              <a:buSzPct val="100000"/>
              <a:buFont typeface="Arial"/>
              <a:buChar char="●"/>
              <a:defRPr sz="2400" b="0" i="0" u="none" strike="noStrike" cap="none">
                <a:solidFill>
                  <a:srgbClr val="2C3F71"/>
                </a:solidFill>
                <a:latin typeface="Times New Roman"/>
                <a:ea typeface="Times New Roman"/>
                <a:cs typeface="Times New Roman"/>
                <a:sym typeface="Times New Roman"/>
              </a:defRPr>
            </a:lvl1pPr>
            <a:lvl2pPr marL="1485352" marR="0" lvl="1" indent="25466"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2pPr>
            <a:lvl3pPr marL="2056638" marR="0" lvl="2" indent="2549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3pPr>
            <a:lvl4pPr marL="2685062" marR="0" lvl="3" indent="-3160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4pPr>
            <a:lvl5pPr marL="3142246" marR="0" lvl="4" indent="146004"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08" name="Shape 108"/>
          <p:cNvSpPr txBox="1">
            <a:spLocks noGrp="1"/>
          </p:cNvSpPr>
          <p:nvPr>
            <p:ph type="body" idx="7"/>
          </p:nvPr>
        </p:nvSpPr>
        <p:spPr>
          <a:xfrm>
            <a:off x="22250399" y="5548750"/>
            <a:ext cx="10058399" cy="753902"/>
          </a:xfrm>
          <a:prstGeom prst="rect">
            <a:avLst/>
          </a:prstGeom>
          <a:noFill/>
          <a:ln>
            <a:noFill/>
          </a:ln>
        </p:spPr>
        <p:txBody>
          <a:bodyPr lIns="91395" tIns="91395" rIns="91395" bIns="91395" anchor="ctr" anchorCtr="0"/>
          <a:lstStyle>
            <a:lvl1pPr marL="0" marR="0" lvl="0" indent="234875" algn="ctr" rtl="0">
              <a:lnSpc>
                <a:spcPct val="100000"/>
              </a:lnSpc>
              <a:spcBef>
                <a:spcPts val="738"/>
              </a:spcBef>
              <a:spcAft>
                <a:spcPts val="0"/>
              </a:spcAft>
              <a:buClr>
                <a:srgbClr val="2C3F71"/>
              </a:buClr>
              <a:buSzPct val="100000"/>
              <a:buFont typeface="Arial"/>
              <a:buChar char="●"/>
              <a:defRPr sz="3600" b="1" i="0" u="sng" strike="noStrike" cap="none">
                <a:solidFill>
                  <a:srgbClr val="2C3F71"/>
                </a:solidFill>
                <a:latin typeface="Calibri"/>
                <a:ea typeface="Calibri"/>
                <a:cs typeface="Calibri"/>
                <a:sym typeface="Calibri"/>
              </a:defRPr>
            </a:lvl1pPr>
            <a:lvl2pPr marL="4741938" marR="0" lvl="1" indent="-336444" algn="l" rtl="0">
              <a:lnSpc>
                <a:spcPct val="100000"/>
              </a:lnSpc>
              <a:spcBef>
                <a:spcPts val="2698"/>
              </a:spcBef>
              <a:spcAft>
                <a:spcPts val="0"/>
              </a:spcAft>
              <a:buClr>
                <a:schemeClr val="dk1"/>
              </a:buClr>
              <a:buFont typeface="Calibri"/>
              <a:buChar char="○"/>
              <a:defRPr sz="13300" b="0" i="0" u="none" strike="noStrike" cap="none">
                <a:solidFill>
                  <a:schemeClr val="dk1"/>
                </a:solidFill>
                <a:latin typeface="Calibri"/>
                <a:ea typeface="Calibri"/>
                <a:cs typeface="Calibri"/>
                <a:sym typeface="Calibri"/>
              </a:defRPr>
            </a:lvl2pPr>
            <a:lvl3pPr marL="6589200" marR="0" lvl="2" indent="-380879" algn="l" rtl="0">
              <a:lnSpc>
                <a:spcPct val="100000"/>
              </a:lnSpc>
              <a:spcBef>
                <a:spcPts val="2319"/>
              </a:spcBef>
              <a:spcAft>
                <a:spcPts val="0"/>
              </a:spcAft>
              <a:buClr>
                <a:schemeClr val="dk1"/>
              </a:buClr>
              <a:buFont typeface="Calibri"/>
              <a:buChar char="■"/>
              <a:defRPr sz="11700" b="0" i="0" u="none" strike="noStrike" cap="none">
                <a:solidFill>
                  <a:schemeClr val="dk1"/>
                </a:solidFill>
                <a:latin typeface="Calibri"/>
                <a:ea typeface="Calibri"/>
                <a:cs typeface="Calibri"/>
                <a:sym typeface="Calibri"/>
              </a:defRPr>
            </a:lvl3pPr>
            <a:lvl4pPr marL="8392026" marR="0" lvl="3" indent="-114260"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4pPr>
            <a:lvl5pPr marL="10601125" marR="0" lvl="4"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8"/>
          </p:nvPr>
        </p:nvSpPr>
        <p:spPr>
          <a:xfrm>
            <a:off x="32914027" y="5548750"/>
            <a:ext cx="10047002" cy="753902"/>
          </a:xfrm>
          <a:prstGeom prst="rect">
            <a:avLst/>
          </a:prstGeom>
          <a:noFill/>
          <a:ln>
            <a:noFill/>
          </a:ln>
        </p:spPr>
        <p:txBody>
          <a:bodyPr lIns="91395" tIns="91395" rIns="91395" bIns="91395" anchor="ctr" anchorCtr="0"/>
          <a:lstStyle>
            <a:lvl1pPr marL="0" marR="0" lvl="0" indent="234875" algn="ctr" rtl="0">
              <a:lnSpc>
                <a:spcPct val="100000"/>
              </a:lnSpc>
              <a:spcBef>
                <a:spcPts val="738"/>
              </a:spcBef>
              <a:spcAft>
                <a:spcPts val="0"/>
              </a:spcAft>
              <a:buClr>
                <a:srgbClr val="2C3F71"/>
              </a:buClr>
              <a:buSzPct val="100000"/>
              <a:buFont typeface="Arial"/>
              <a:buChar char="●"/>
              <a:defRPr sz="3600" b="1" i="0" u="sng" strike="noStrike" cap="none">
                <a:solidFill>
                  <a:srgbClr val="2C3F71"/>
                </a:solidFill>
                <a:latin typeface="Calibri"/>
                <a:ea typeface="Calibri"/>
                <a:cs typeface="Calibri"/>
                <a:sym typeface="Calibri"/>
              </a:defRPr>
            </a:lvl1pPr>
            <a:lvl2pPr marL="4741938" marR="0" lvl="1" indent="-336444" algn="l" rtl="0">
              <a:lnSpc>
                <a:spcPct val="100000"/>
              </a:lnSpc>
              <a:spcBef>
                <a:spcPts val="2698"/>
              </a:spcBef>
              <a:spcAft>
                <a:spcPts val="0"/>
              </a:spcAft>
              <a:buClr>
                <a:schemeClr val="dk1"/>
              </a:buClr>
              <a:buFont typeface="Calibri"/>
              <a:buChar char="○"/>
              <a:defRPr sz="13300" b="0" i="0" u="none" strike="noStrike" cap="none">
                <a:solidFill>
                  <a:schemeClr val="dk1"/>
                </a:solidFill>
                <a:latin typeface="Calibri"/>
                <a:ea typeface="Calibri"/>
                <a:cs typeface="Calibri"/>
                <a:sym typeface="Calibri"/>
              </a:defRPr>
            </a:lvl2pPr>
            <a:lvl3pPr marL="6589200" marR="0" lvl="2" indent="-380879" algn="l" rtl="0">
              <a:lnSpc>
                <a:spcPct val="100000"/>
              </a:lnSpc>
              <a:spcBef>
                <a:spcPts val="2319"/>
              </a:spcBef>
              <a:spcAft>
                <a:spcPts val="0"/>
              </a:spcAft>
              <a:buClr>
                <a:schemeClr val="dk1"/>
              </a:buClr>
              <a:buFont typeface="Calibri"/>
              <a:buChar char="■"/>
              <a:defRPr sz="11700" b="0" i="0" u="none" strike="noStrike" cap="none">
                <a:solidFill>
                  <a:schemeClr val="dk1"/>
                </a:solidFill>
                <a:latin typeface="Calibri"/>
                <a:ea typeface="Calibri"/>
                <a:cs typeface="Calibri"/>
                <a:sym typeface="Calibri"/>
              </a:defRPr>
            </a:lvl3pPr>
            <a:lvl4pPr marL="8392026" marR="0" lvl="3" indent="-114260"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4pPr>
            <a:lvl5pPr marL="10601125" marR="0" lvl="4"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9"/>
          </p:nvPr>
        </p:nvSpPr>
        <p:spPr>
          <a:xfrm>
            <a:off x="32914027" y="6378483"/>
            <a:ext cx="10047002" cy="846302"/>
          </a:xfrm>
          <a:prstGeom prst="rect">
            <a:avLst/>
          </a:prstGeom>
          <a:noFill/>
          <a:ln>
            <a:noFill/>
          </a:ln>
        </p:spPr>
        <p:txBody>
          <a:bodyPr lIns="91395" tIns="91395" rIns="91395" bIns="91395" anchor="t" anchorCtr="0"/>
          <a:lstStyle>
            <a:lvl1pPr marL="0" marR="0" lvl="0" indent="158699" algn="l" rtl="0">
              <a:lnSpc>
                <a:spcPct val="100000"/>
              </a:lnSpc>
              <a:spcBef>
                <a:spcPts val="500"/>
              </a:spcBef>
              <a:spcAft>
                <a:spcPts val="0"/>
              </a:spcAft>
              <a:buClr>
                <a:srgbClr val="2C3F71"/>
              </a:buClr>
              <a:buSzPct val="100000"/>
              <a:buFont typeface="Arial"/>
              <a:buChar char="●"/>
              <a:defRPr sz="2400" b="0" i="0" u="none" strike="noStrike" cap="none">
                <a:solidFill>
                  <a:srgbClr val="2C3F71"/>
                </a:solidFill>
                <a:latin typeface="Times New Roman"/>
                <a:ea typeface="Times New Roman"/>
                <a:cs typeface="Times New Roman"/>
                <a:sym typeface="Times New Roman"/>
              </a:defRPr>
            </a:lvl1pPr>
            <a:lvl2pPr marL="1485352" marR="0" lvl="1" indent="25466"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2pPr>
            <a:lvl3pPr marL="2056638" marR="0" lvl="2" indent="2549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3pPr>
            <a:lvl4pPr marL="2685062" marR="0" lvl="3" indent="-3160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4pPr>
            <a:lvl5pPr marL="3142246" marR="0" lvl="4" indent="146004"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body" idx="13"/>
          </p:nvPr>
        </p:nvSpPr>
        <p:spPr>
          <a:xfrm>
            <a:off x="32914027" y="14272740"/>
            <a:ext cx="10047002" cy="753902"/>
          </a:xfrm>
          <a:prstGeom prst="rect">
            <a:avLst/>
          </a:prstGeom>
          <a:noFill/>
          <a:ln>
            <a:noFill/>
          </a:ln>
        </p:spPr>
        <p:txBody>
          <a:bodyPr lIns="91395" tIns="91395" rIns="91395" bIns="91395" anchor="ctr" anchorCtr="0"/>
          <a:lstStyle>
            <a:lvl1pPr marL="0" marR="0" lvl="0" indent="234875" algn="ctr" rtl="0">
              <a:lnSpc>
                <a:spcPct val="100000"/>
              </a:lnSpc>
              <a:spcBef>
                <a:spcPts val="738"/>
              </a:spcBef>
              <a:spcAft>
                <a:spcPts val="0"/>
              </a:spcAft>
              <a:buClr>
                <a:srgbClr val="2C3F71"/>
              </a:buClr>
              <a:buSzPct val="100000"/>
              <a:buFont typeface="Arial"/>
              <a:buChar char="●"/>
              <a:defRPr sz="3600" b="1" i="0" u="sng" strike="noStrike" cap="none">
                <a:solidFill>
                  <a:srgbClr val="2C3F71"/>
                </a:solidFill>
                <a:latin typeface="Calibri"/>
                <a:ea typeface="Calibri"/>
                <a:cs typeface="Calibri"/>
                <a:sym typeface="Calibri"/>
              </a:defRPr>
            </a:lvl1pPr>
            <a:lvl2pPr marL="4741938" marR="0" lvl="1" indent="-336444" algn="l" rtl="0">
              <a:lnSpc>
                <a:spcPct val="100000"/>
              </a:lnSpc>
              <a:spcBef>
                <a:spcPts val="2698"/>
              </a:spcBef>
              <a:spcAft>
                <a:spcPts val="0"/>
              </a:spcAft>
              <a:buClr>
                <a:schemeClr val="dk1"/>
              </a:buClr>
              <a:buFont typeface="Calibri"/>
              <a:buChar char="○"/>
              <a:defRPr sz="13300" b="0" i="0" u="none" strike="noStrike" cap="none">
                <a:solidFill>
                  <a:schemeClr val="dk1"/>
                </a:solidFill>
                <a:latin typeface="Calibri"/>
                <a:ea typeface="Calibri"/>
                <a:cs typeface="Calibri"/>
                <a:sym typeface="Calibri"/>
              </a:defRPr>
            </a:lvl2pPr>
            <a:lvl3pPr marL="6589200" marR="0" lvl="2" indent="-380879" algn="l" rtl="0">
              <a:lnSpc>
                <a:spcPct val="100000"/>
              </a:lnSpc>
              <a:spcBef>
                <a:spcPts val="2319"/>
              </a:spcBef>
              <a:spcAft>
                <a:spcPts val="0"/>
              </a:spcAft>
              <a:buClr>
                <a:schemeClr val="dk1"/>
              </a:buClr>
              <a:buFont typeface="Calibri"/>
              <a:buChar char="■"/>
              <a:defRPr sz="11700" b="0" i="0" u="none" strike="noStrike" cap="none">
                <a:solidFill>
                  <a:schemeClr val="dk1"/>
                </a:solidFill>
                <a:latin typeface="Calibri"/>
                <a:ea typeface="Calibri"/>
                <a:cs typeface="Calibri"/>
                <a:sym typeface="Calibri"/>
              </a:defRPr>
            </a:lvl3pPr>
            <a:lvl4pPr marL="8392026" marR="0" lvl="3" indent="-114260"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4pPr>
            <a:lvl5pPr marL="10601125" marR="0" lvl="4"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body" idx="14"/>
          </p:nvPr>
        </p:nvSpPr>
        <p:spPr>
          <a:xfrm>
            <a:off x="32914031" y="15011403"/>
            <a:ext cx="10052101" cy="846302"/>
          </a:xfrm>
          <a:prstGeom prst="rect">
            <a:avLst/>
          </a:prstGeom>
          <a:noFill/>
          <a:ln>
            <a:noFill/>
          </a:ln>
        </p:spPr>
        <p:txBody>
          <a:bodyPr lIns="91395" tIns="91395" rIns="91395" bIns="91395" anchor="t" anchorCtr="0"/>
          <a:lstStyle>
            <a:lvl1pPr marL="0" marR="0" lvl="0" indent="158699" algn="l" rtl="0">
              <a:lnSpc>
                <a:spcPct val="100000"/>
              </a:lnSpc>
              <a:spcBef>
                <a:spcPts val="500"/>
              </a:spcBef>
              <a:spcAft>
                <a:spcPts val="0"/>
              </a:spcAft>
              <a:buClr>
                <a:srgbClr val="2C3F71"/>
              </a:buClr>
              <a:buSzPct val="100000"/>
              <a:buFont typeface="Arial"/>
              <a:buChar char="●"/>
              <a:defRPr sz="2400" b="0" i="0" u="none" strike="noStrike" cap="none">
                <a:solidFill>
                  <a:srgbClr val="2C3F71"/>
                </a:solidFill>
                <a:latin typeface="Times New Roman"/>
                <a:ea typeface="Times New Roman"/>
                <a:cs typeface="Times New Roman"/>
                <a:sym typeface="Times New Roman"/>
              </a:defRPr>
            </a:lvl1pPr>
            <a:lvl2pPr marL="1485352" marR="0" lvl="1" indent="25466"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2pPr>
            <a:lvl3pPr marL="2056638" marR="0" lvl="2" indent="2549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3pPr>
            <a:lvl4pPr marL="2685062" marR="0" lvl="3" indent="-3160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4pPr>
            <a:lvl5pPr marL="3142246" marR="0" lvl="4" indent="146004"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body" idx="15"/>
          </p:nvPr>
        </p:nvSpPr>
        <p:spPr>
          <a:xfrm>
            <a:off x="32914027" y="25679403"/>
            <a:ext cx="10047002" cy="753902"/>
          </a:xfrm>
          <a:prstGeom prst="rect">
            <a:avLst/>
          </a:prstGeom>
          <a:noFill/>
          <a:ln>
            <a:noFill/>
          </a:ln>
        </p:spPr>
        <p:txBody>
          <a:bodyPr lIns="91395" tIns="91395" rIns="91395" bIns="91395" anchor="ctr" anchorCtr="0"/>
          <a:lstStyle>
            <a:lvl1pPr marL="0" marR="0" lvl="0" indent="234875" algn="ctr" rtl="0">
              <a:lnSpc>
                <a:spcPct val="100000"/>
              </a:lnSpc>
              <a:spcBef>
                <a:spcPts val="738"/>
              </a:spcBef>
              <a:spcAft>
                <a:spcPts val="0"/>
              </a:spcAft>
              <a:buClr>
                <a:srgbClr val="2C3F71"/>
              </a:buClr>
              <a:buSzPct val="100000"/>
              <a:buFont typeface="Arial"/>
              <a:buChar char="●"/>
              <a:defRPr sz="3600" b="1" i="0" u="sng" strike="noStrike" cap="none">
                <a:solidFill>
                  <a:srgbClr val="2C3F71"/>
                </a:solidFill>
                <a:latin typeface="Calibri"/>
                <a:ea typeface="Calibri"/>
                <a:cs typeface="Calibri"/>
                <a:sym typeface="Calibri"/>
              </a:defRPr>
            </a:lvl1pPr>
            <a:lvl2pPr marL="4741938" marR="0" lvl="1" indent="-336444" algn="l" rtl="0">
              <a:lnSpc>
                <a:spcPct val="100000"/>
              </a:lnSpc>
              <a:spcBef>
                <a:spcPts val="2698"/>
              </a:spcBef>
              <a:spcAft>
                <a:spcPts val="0"/>
              </a:spcAft>
              <a:buClr>
                <a:schemeClr val="dk1"/>
              </a:buClr>
              <a:buFont typeface="Calibri"/>
              <a:buChar char="○"/>
              <a:defRPr sz="13300" b="0" i="0" u="none" strike="noStrike" cap="none">
                <a:solidFill>
                  <a:schemeClr val="dk1"/>
                </a:solidFill>
                <a:latin typeface="Calibri"/>
                <a:ea typeface="Calibri"/>
                <a:cs typeface="Calibri"/>
                <a:sym typeface="Calibri"/>
              </a:defRPr>
            </a:lvl2pPr>
            <a:lvl3pPr marL="6589200" marR="0" lvl="2" indent="-380879" algn="l" rtl="0">
              <a:lnSpc>
                <a:spcPct val="100000"/>
              </a:lnSpc>
              <a:spcBef>
                <a:spcPts val="2319"/>
              </a:spcBef>
              <a:spcAft>
                <a:spcPts val="0"/>
              </a:spcAft>
              <a:buClr>
                <a:schemeClr val="dk1"/>
              </a:buClr>
              <a:buFont typeface="Calibri"/>
              <a:buChar char="■"/>
              <a:defRPr sz="11700" b="0" i="0" u="none" strike="noStrike" cap="none">
                <a:solidFill>
                  <a:schemeClr val="dk1"/>
                </a:solidFill>
                <a:latin typeface="Calibri"/>
                <a:ea typeface="Calibri"/>
                <a:cs typeface="Calibri"/>
                <a:sym typeface="Calibri"/>
              </a:defRPr>
            </a:lvl3pPr>
            <a:lvl4pPr marL="8392026" marR="0" lvl="3" indent="-114260"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4pPr>
            <a:lvl5pPr marL="10601125" marR="0" lvl="4"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body" idx="16"/>
          </p:nvPr>
        </p:nvSpPr>
        <p:spPr>
          <a:xfrm>
            <a:off x="32914031" y="26433449"/>
            <a:ext cx="10052101" cy="846302"/>
          </a:xfrm>
          <a:prstGeom prst="rect">
            <a:avLst/>
          </a:prstGeom>
          <a:noFill/>
          <a:ln>
            <a:noFill/>
          </a:ln>
        </p:spPr>
        <p:txBody>
          <a:bodyPr lIns="91395" tIns="91395" rIns="91395" bIns="91395" anchor="t" anchorCtr="0"/>
          <a:lstStyle>
            <a:lvl1pPr marL="0" marR="0" lvl="0" indent="158699" algn="l" rtl="0">
              <a:lnSpc>
                <a:spcPct val="100000"/>
              </a:lnSpc>
              <a:spcBef>
                <a:spcPts val="500"/>
              </a:spcBef>
              <a:spcAft>
                <a:spcPts val="0"/>
              </a:spcAft>
              <a:buClr>
                <a:srgbClr val="2C3F71"/>
              </a:buClr>
              <a:buSzPct val="100000"/>
              <a:buFont typeface="Arial"/>
              <a:buChar char="●"/>
              <a:defRPr sz="2400" b="0" i="0" u="none" strike="noStrike" cap="none">
                <a:solidFill>
                  <a:srgbClr val="2C3F71"/>
                </a:solidFill>
                <a:latin typeface="Times New Roman"/>
                <a:ea typeface="Times New Roman"/>
                <a:cs typeface="Times New Roman"/>
                <a:sym typeface="Times New Roman"/>
              </a:defRPr>
            </a:lvl1pPr>
            <a:lvl2pPr marL="1485352" marR="0" lvl="1" indent="25466"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2pPr>
            <a:lvl3pPr marL="2056638" marR="0" lvl="2" indent="2549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3pPr>
            <a:lvl4pPr marL="2685062" marR="0" lvl="3" indent="-3160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4pPr>
            <a:lvl5pPr marL="3142246" marR="0" lvl="4" indent="146004"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15" name="Shape 115"/>
          <p:cNvSpPr txBox="1">
            <a:spLocks noGrp="1"/>
          </p:cNvSpPr>
          <p:nvPr>
            <p:ph type="body" idx="17"/>
          </p:nvPr>
        </p:nvSpPr>
        <p:spPr>
          <a:xfrm>
            <a:off x="904188" y="14951551"/>
            <a:ext cx="10056901" cy="846302"/>
          </a:xfrm>
          <a:prstGeom prst="rect">
            <a:avLst/>
          </a:prstGeom>
          <a:noFill/>
          <a:ln>
            <a:noFill/>
          </a:ln>
        </p:spPr>
        <p:txBody>
          <a:bodyPr lIns="91395" tIns="91395" rIns="91395" bIns="91395" anchor="t" anchorCtr="0"/>
          <a:lstStyle>
            <a:lvl1pPr marL="0" marR="0" lvl="0" indent="158699" algn="l" rtl="0">
              <a:lnSpc>
                <a:spcPct val="100000"/>
              </a:lnSpc>
              <a:spcBef>
                <a:spcPts val="500"/>
              </a:spcBef>
              <a:spcAft>
                <a:spcPts val="0"/>
              </a:spcAft>
              <a:buClr>
                <a:srgbClr val="2C3F71"/>
              </a:buClr>
              <a:buSzPct val="100000"/>
              <a:buFont typeface="Arial"/>
              <a:buChar char="●"/>
              <a:defRPr sz="2400" b="0" i="0" u="none" strike="noStrike" cap="none">
                <a:solidFill>
                  <a:srgbClr val="2C3F71"/>
                </a:solidFill>
                <a:latin typeface="Times New Roman"/>
                <a:ea typeface="Times New Roman"/>
                <a:cs typeface="Times New Roman"/>
                <a:sym typeface="Times New Roman"/>
              </a:defRPr>
            </a:lvl1pPr>
            <a:lvl2pPr marL="1485352" marR="0" lvl="1" indent="25466"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2pPr>
            <a:lvl3pPr marL="2056638" marR="0" lvl="2" indent="2549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3pPr>
            <a:lvl4pPr marL="2685062" marR="0" lvl="3" indent="-31608"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4pPr>
            <a:lvl5pPr marL="3142246" marR="0" lvl="4" indent="146004" algn="l" rtl="0">
              <a:lnSpc>
                <a:spcPct val="100000"/>
              </a:lnSpc>
              <a:spcBef>
                <a:spcPts val="500"/>
              </a:spcBef>
              <a:spcAft>
                <a:spcPts val="0"/>
              </a:spcAft>
              <a:buClr>
                <a:schemeClr val="dk1"/>
              </a:buClr>
              <a:buFont typeface="Trebuchet MS"/>
              <a:buChar char="○"/>
              <a:defRPr sz="2400" b="0" i="0" u="none" strike="noStrike" cap="none">
                <a:solidFill>
                  <a:schemeClr val="dk1"/>
                </a:solidFill>
                <a:latin typeface="Trebuchet MS"/>
                <a:ea typeface="Trebuchet MS"/>
                <a:cs typeface="Trebuchet MS"/>
                <a:sym typeface="Trebuchet MS"/>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body" idx="18"/>
          </p:nvPr>
        </p:nvSpPr>
        <p:spPr>
          <a:xfrm>
            <a:off x="5932594" y="3383947"/>
            <a:ext cx="31998901" cy="1280102"/>
          </a:xfrm>
          <a:prstGeom prst="rect">
            <a:avLst/>
          </a:prstGeom>
          <a:noFill/>
          <a:ln>
            <a:noFill/>
          </a:ln>
        </p:spPr>
        <p:txBody>
          <a:bodyPr lIns="91395" tIns="91395" rIns="91395" bIns="91395" anchor="t" anchorCtr="0"/>
          <a:lstStyle>
            <a:lvl1pPr marL="0" marR="0" lvl="0" indent="380879" algn="ctr" rtl="0">
              <a:lnSpc>
                <a:spcPct val="100000"/>
              </a:lnSpc>
              <a:spcBef>
                <a:spcPts val="1198"/>
              </a:spcBef>
              <a:spcAft>
                <a:spcPts val="0"/>
              </a:spcAft>
              <a:buClr>
                <a:schemeClr val="lt1"/>
              </a:buClr>
              <a:buSzPct val="100000"/>
              <a:buFont typeface="Arial"/>
              <a:buChar char="●"/>
              <a:defRPr sz="6000" b="0" i="0" u="none" strike="noStrike" cap="none">
                <a:solidFill>
                  <a:schemeClr val="lt1"/>
                </a:solidFill>
                <a:latin typeface="Calibri"/>
                <a:ea typeface="Calibri"/>
                <a:cs typeface="Calibri"/>
                <a:sym typeface="Calibri"/>
              </a:defRPr>
            </a:lvl1pPr>
            <a:lvl2pPr marL="3564847" marR="0" lvl="1" indent="-924086"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2pPr>
            <a:lvl3pPr marL="5484376" marR="0" lvl="2" indent="-647216"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3pPr>
            <a:lvl4pPr marL="7678131" marR="0" lvl="3" indent="-644571"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4pPr>
            <a:lvl5pPr marL="9871881" marR="0" lvl="4" indent="-641921"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body" idx="19"/>
          </p:nvPr>
        </p:nvSpPr>
        <p:spPr>
          <a:xfrm>
            <a:off x="5932594" y="2103783"/>
            <a:ext cx="31998901" cy="1280102"/>
          </a:xfrm>
          <a:prstGeom prst="rect">
            <a:avLst/>
          </a:prstGeom>
          <a:noFill/>
          <a:ln>
            <a:noFill/>
          </a:ln>
        </p:spPr>
        <p:txBody>
          <a:bodyPr lIns="91395" tIns="91395" rIns="91395" bIns="91395" anchor="t" anchorCtr="1"/>
          <a:lstStyle>
            <a:lvl1pPr marL="0" marR="0" lvl="0" indent="558624" algn="ctr" rtl="0">
              <a:lnSpc>
                <a:spcPct val="100000"/>
              </a:lnSpc>
              <a:spcBef>
                <a:spcPts val="1758"/>
              </a:spcBef>
              <a:spcAft>
                <a:spcPts val="0"/>
              </a:spcAft>
              <a:buClr>
                <a:schemeClr val="lt1"/>
              </a:buClr>
              <a:buSzPct val="100000"/>
              <a:buFont typeface="Arial"/>
              <a:buChar char="●"/>
              <a:defRPr sz="8900" b="0" i="0" u="none" strike="noStrike" cap="none">
                <a:solidFill>
                  <a:schemeClr val="lt1"/>
                </a:solidFill>
                <a:latin typeface="Calibri"/>
                <a:ea typeface="Calibri"/>
                <a:cs typeface="Calibri"/>
                <a:sym typeface="Calibri"/>
              </a:defRPr>
            </a:lvl1pPr>
            <a:lvl2pPr marL="3564847" marR="0" lvl="1" indent="-924086"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2pPr>
            <a:lvl3pPr marL="5484376" marR="0" lvl="2" indent="-647216"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3pPr>
            <a:lvl4pPr marL="7678131" marR="0" lvl="3" indent="-644571"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4pPr>
            <a:lvl5pPr marL="9871881" marR="0" lvl="4" indent="-641921"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body" idx="20"/>
          </p:nvPr>
        </p:nvSpPr>
        <p:spPr>
          <a:xfrm>
            <a:off x="5932594" y="465811"/>
            <a:ext cx="31998901" cy="1638000"/>
          </a:xfrm>
          <a:prstGeom prst="rect">
            <a:avLst/>
          </a:prstGeom>
          <a:noFill/>
          <a:ln>
            <a:noFill/>
          </a:ln>
        </p:spPr>
        <p:txBody>
          <a:bodyPr lIns="91395" tIns="91395" rIns="91395" bIns="91395" anchor="t" anchorCtr="1"/>
          <a:lstStyle>
            <a:lvl1pPr marL="0" marR="0" lvl="0" indent="730018" algn="ctr" rtl="0">
              <a:lnSpc>
                <a:spcPct val="100000"/>
              </a:lnSpc>
              <a:spcBef>
                <a:spcPts val="2299"/>
              </a:spcBef>
              <a:spcAft>
                <a:spcPts val="0"/>
              </a:spcAft>
              <a:buClr>
                <a:schemeClr val="lt1"/>
              </a:buClr>
              <a:buSzPct val="100000"/>
              <a:buFont typeface="Arial"/>
              <a:buChar char="●"/>
              <a:defRPr sz="11700" b="0" i="0" u="none" strike="noStrike" cap="none">
                <a:solidFill>
                  <a:schemeClr val="lt1"/>
                </a:solidFill>
                <a:latin typeface="Calibri"/>
                <a:ea typeface="Calibri"/>
                <a:cs typeface="Calibri"/>
                <a:sym typeface="Calibri"/>
              </a:defRPr>
            </a:lvl1pPr>
            <a:lvl2pPr marL="3564847" marR="0" lvl="1" indent="-924086"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2pPr>
            <a:lvl3pPr marL="5484376" marR="0" lvl="2" indent="-647216"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3pPr>
            <a:lvl4pPr marL="7678131" marR="0" lvl="3" indent="-644571"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4pPr>
            <a:lvl5pPr marL="9871881" marR="0" lvl="4" indent="-641921" algn="l" rtl="0">
              <a:lnSpc>
                <a:spcPct val="100000"/>
              </a:lnSpc>
              <a:spcBef>
                <a:spcPts val="1440"/>
              </a:spcBef>
              <a:spcAft>
                <a:spcPts val="0"/>
              </a:spcAft>
              <a:buClr>
                <a:schemeClr val="dk1"/>
              </a:buClr>
              <a:buSzPct val="100000"/>
              <a:buFont typeface="Arial"/>
              <a:buChar char="○"/>
              <a:defRPr sz="7300" b="0" i="0" u="none" strike="noStrike" cap="none">
                <a:solidFill>
                  <a:schemeClr val="dk1"/>
                </a:solidFill>
                <a:latin typeface="Calibri"/>
                <a:ea typeface="Calibri"/>
                <a:cs typeface="Calibri"/>
                <a:sym typeface="Calibri"/>
              </a:defRPr>
            </a:lvl5pPr>
            <a:lvl6pPr marL="12784826" marR="0" lvl="5" indent="-114264"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6pPr>
            <a:lvl7pPr marL="14968531" marR="0" lvl="6" indent="-101565"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7pPr>
            <a:lvl8pPr marL="17177626" marR="0" lvl="7"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8pPr>
            <a:lvl9pPr marL="19374030" marR="0" lvl="8" indent="-126958" algn="l" rtl="0">
              <a:lnSpc>
                <a:spcPct val="100000"/>
              </a:lnSpc>
              <a:spcBef>
                <a:spcPts val="1920"/>
              </a:spcBef>
              <a:spcAft>
                <a:spcPts val="0"/>
              </a:spcAft>
              <a:buClr>
                <a:schemeClr val="dk1"/>
              </a:buClr>
              <a:buFont typeface="Calibri"/>
              <a:buChar char="■"/>
              <a:defRPr sz="97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18425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389122" y="1318257"/>
            <a:ext cx="37307515" cy="5875018"/>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lt1"/>
              </a:buClr>
              <a:buFont typeface="Calibri"/>
              <a:buNone/>
              <a:defRPr sz="14500" b="0" i="0" u="none" strike="noStrike" cap="none">
                <a:solidFill>
                  <a:schemeClr val="lt1"/>
                </a:solidFill>
                <a:latin typeface="Calibri"/>
                <a:ea typeface="Calibri"/>
                <a:cs typeface="Calibri"/>
                <a:sym typeface="Calibri"/>
              </a:defRPr>
            </a:lvl1pPr>
            <a:lvl2pPr lvl="1" indent="0">
              <a:spcBef>
                <a:spcPts val="0"/>
              </a:spcBef>
              <a:buNone/>
              <a:defRPr sz="7300"/>
            </a:lvl2pPr>
            <a:lvl3pPr lvl="2" indent="0">
              <a:spcBef>
                <a:spcPts val="0"/>
              </a:spcBef>
              <a:buNone/>
              <a:defRPr sz="7300"/>
            </a:lvl3pPr>
            <a:lvl4pPr lvl="3" indent="0">
              <a:spcBef>
                <a:spcPts val="0"/>
              </a:spcBef>
              <a:buNone/>
              <a:defRPr sz="7300"/>
            </a:lvl4pPr>
            <a:lvl5pPr lvl="4" indent="0">
              <a:spcBef>
                <a:spcPts val="0"/>
              </a:spcBef>
              <a:buNone/>
              <a:defRPr sz="7300"/>
            </a:lvl5pPr>
            <a:lvl6pPr lvl="5" indent="0">
              <a:spcBef>
                <a:spcPts val="0"/>
              </a:spcBef>
              <a:buNone/>
              <a:defRPr sz="7300"/>
            </a:lvl6pPr>
            <a:lvl7pPr lvl="6" indent="0">
              <a:spcBef>
                <a:spcPts val="0"/>
              </a:spcBef>
              <a:buNone/>
              <a:defRPr sz="7300"/>
            </a:lvl7pPr>
            <a:lvl8pPr lvl="7" indent="0">
              <a:spcBef>
                <a:spcPts val="0"/>
              </a:spcBef>
              <a:buNone/>
              <a:defRPr sz="7300"/>
            </a:lvl8pPr>
            <a:lvl9pPr lvl="8" indent="0">
              <a:spcBef>
                <a:spcPts val="0"/>
              </a:spcBef>
              <a:buNone/>
              <a:defRPr sz="7300"/>
            </a:lvl9pPr>
          </a:lstStyle>
          <a:p>
            <a:endParaRPr/>
          </a:p>
        </p:txBody>
      </p:sp>
      <p:sp>
        <p:nvSpPr>
          <p:cNvPr id="35" name="Shape 35"/>
          <p:cNvSpPr txBox="1">
            <a:spLocks noGrp="1"/>
          </p:cNvSpPr>
          <p:nvPr>
            <p:ph type="body" idx="1"/>
          </p:nvPr>
        </p:nvSpPr>
        <p:spPr>
          <a:xfrm>
            <a:off x="4389122" y="8168625"/>
            <a:ext cx="37307515" cy="21418906"/>
          </a:xfrm>
          <a:prstGeom prst="rect">
            <a:avLst/>
          </a:prstGeom>
          <a:noFill/>
          <a:ln>
            <a:noFill/>
          </a:ln>
        </p:spPr>
        <p:txBody>
          <a:bodyPr lIns="368680" tIns="368680" rIns="368680" bIns="368680" anchor="t" anchorCtr="0"/>
          <a:lstStyle>
            <a:lvl1pPr marL="1228923" marR="0" lvl="0" indent="-511926" algn="l" rtl="0">
              <a:lnSpc>
                <a:spcPct val="90000"/>
              </a:lnSpc>
              <a:spcBef>
                <a:spcPts val="6452"/>
              </a:spcBef>
              <a:buClr>
                <a:schemeClr val="accent1"/>
              </a:buClr>
              <a:buSzPct val="100000"/>
              <a:buFont typeface="Arial"/>
              <a:buChar char="•"/>
              <a:defRPr sz="11300" b="0" i="0" u="none" strike="noStrike" cap="none">
                <a:solidFill>
                  <a:schemeClr val="lt1"/>
                </a:solidFill>
                <a:latin typeface="Calibri"/>
                <a:ea typeface="Calibri"/>
                <a:cs typeface="Calibri"/>
                <a:sym typeface="Calibri"/>
              </a:defRPr>
            </a:lvl1pPr>
            <a:lvl2pPr marL="2457841" marR="0" lvl="1" indent="-480980" algn="l" rtl="0">
              <a:lnSpc>
                <a:spcPct val="90000"/>
              </a:lnSpc>
              <a:spcBef>
                <a:spcPts val="3226"/>
              </a:spcBef>
              <a:buClr>
                <a:schemeClr val="accent1"/>
              </a:buClr>
              <a:buSzPct val="80000"/>
              <a:buFont typeface="Arial"/>
              <a:buChar char="•"/>
              <a:defRPr sz="9700" b="0" i="0" u="none" strike="noStrike" cap="none">
                <a:solidFill>
                  <a:schemeClr val="lt1"/>
                </a:solidFill>
                <a:latin typeface="Calibri"/>
                <a:ea typeface="Calibri"/>
                <a:cs typeface="Calibri"/>
                <a:sym typeface="Calibri"/>
              </a:defRPr>
            </a:lvl2pPr>
            <a:lvl3pPr marL="3686764" marR="0" lvl="2" indent="-562709"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3pPr>
            <a:lvl4pPr marL="4915687" marR="0" lvl="3" indent="-56249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4pPr>
            <a:lvl5pPr marL="6144606" marR="0" lvl="4" indent="-562273"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5pPr>
            <a:lvl6pPr marL="7373528" marR="0" lvl="5" indent="-562064"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6pPr>
            <a:lvl7pPr marL="8602451" marR="0" lvl="6" indent="-561846"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7pPr>
            <a:lvl8pPr marL="9831370" marR="0" lvl="7" indent="-561632"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8pPr>
            <a:lvl9pPr marL="11060293" marR="0" lvl="8" indent="-56141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9pPr>
          </a:lstStyle>
          <a:p>
            <a:endParaRPr/>
          </a:p>
        </p:txBody>
      </p:sp>
      <p:sp>
        <p:nvSpPr>
          <p:cNvPr id="36" name="Shape 36"/>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37" name="Shape 37"/>
          <p:cNvSpPr txBox="1">
            <a:spLocks noGrp="1"/>
          </p:cNvSpPr>
          <p:nvPr>
            <p:ph type="ftr" idx="11"/>
          </p:nvPr>
        </p:nvSpPr>
        <p:spPr>
          <a:xfrm>
            <a:off x="12435844" y="30510487"/>
            <a:ext cx="19019516" cy="175260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38" name="Shape 38"/>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389122" y="1318257"/>
            <a:ext cx="37307515" cy="5875018"/>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lt1"/>
              </a:buClr>
              <a:buFont typeface="Calibri"/>
              <a:buNone/>
              <a:defRPr sz="14500" b="0" i="0" u="none" strike="noStrike" cap="none">
                <a:solidFill>
                  <a:schemeClr val="lt1"/>
                </a:solidFill>
                <a:latin typeface="Calibri"/>
                <a:ea typeface="Calibri"/>
                <a:cs typeface="Calibri"/>
                <a:sym typeface="Calibri"/>
              </a:defRPr>
            </a:lvl1pPr>
            <a:lvl2pPr lvl="1" indent="0">
              <a:spcBef>
                <a:spcPts val="0"/>
              </a:spcBef>
              <a:buNone/>
              <a:defRPr sz="7300"/>
            </a:lvl2pPr>
            <a:lvl3pPr lvl="2" indent="0">
              <a:spcBef>
                <a:spcPts val="0"/>
              </a:spcBef>
              <a:buNone/>
              <a:defRPr sz="7300"/>
            </a:lvl3pPr>
            <a:lvl4pPr lvl="3" indent="0">
              <a:spcBef>
                <a:spcPts val="0"/>
              </a:spcBef>
              <a:buNone/>
              <a:defRPr sz="7300"/>
            </a:lvl4pPr>
            <a:lvl5pPr lvl="4" indent="0">
              <a:spcBef>
                <a:spcPts val="0"/>
              </a:spcBef>
              <a:buNone/>
              <a:defRPr sz="7300"/>
            </a:lvl5pPr>
            <a:lvl6pPr lvl="5" indent="0">
              <a:spcBef>
                <a:spcPts val="0"/>
              </a:spcBef>
              <a:buNone/>
              <a:defRPr sz="7300"/>
            </a:lvl6pPr>
            <a:lvl7pPr lvl="6" indent="0">
              <a:spcBef>
                <a:spcPts val="0"/>
              </a:spcBef>
              <a:buNone/>
              <a:defRPr sz="7300"/>
            </a:lvl7pPr>
            <a:lvl8pPr lvl="7" indent="0">
              <a:spcBef>
                <a:spcPts val="0"/>
              </a:spcBef>
              <a:buNone/>
              <a:defRPr sz="7300"/>
            </a:lvl8pPr>
            <a:lvl9pPr lvl="8" indent="0">
              <a:spcBef>
                <a:spcPts val="0"/>
              </a:spcBef>
              <a:buNone/>
              <a:defRPr sz="7300"/>
            </a:lvl9pPr>
          </a:lstStyle>
          <a:p>
            <a:endParaRPr/>
          </a:p>
        </p:txBody>
      </p:sp>
      <p:sp>
        <p:nvSpPr>
          <p:cNvPr id="41" name="Shape 41"/>
          <p:cNvSpPr txBox="1">
            <a:spLocks noGrp="1"/>
          </p:cNvSpPr>
          <p:nvPr>
            <p:ph type="body" idx="1"/>
          </p:nvPr>
        </p:nvSpPr>
        <p:spPr>
          <a:xfrm>
            <a:off x="4389122" y="8193024"/>
            <a:ext cx="18287996" cy="21433536"/>
          </a:xfrm>
          <a:prstGeom prst="rect">
            <a:avLst/>
          </a:prstGeom>
          <a:noFill/>
          <a:ln>
            <a:noFill/>
          </a:ln>
        </p:spPr>
        <p:txBody>
          <a:bodyPr lIns="368680" tIns="368680" rIns="368680" bIns="368680" anchor="t" anchorCtr="0"/>
          <a:lstStyle>
            <a:lvl1pPr marL="1228923" marR="0" lvl="0" indent="-511926" algn="l" rtl="0">
              <a:lnSpc>
                <a:spcPct val="90000"/>
              </a:lnSpc>
              <a:spcBef>
                <a:spcPts val="6452"/>
              </a:spcBef>
              <a:buClr>
                <a:schemeClr val="accent1"/>
              </a:buClr>
              <a:buSzPct val="100000"/>
              <a:buFont typeface="Arial"/>
              <a:buChar char="•"/>
              <a:defRPr sz="11300" b="0" i="0" u="none" strike="noStrike" cap="none">
                <a:solidFill>
                  <a:schemeClr val="lt1"/>
                </a:solidFill>
                <a:latin typeface="Calibri"/>
                <a:ea typeface="Calibri"/>
                <a:cs typeface="Calibri"/>
                <a:sym typeface="Calibri"/>
              </a:defRPr>
            </a:lvl1pPr>
            <a:lvl2pPr marL="2457841" marR="0" lvl="1" indent="-480980" algn="l" rtl="0">
              <a:lnSpc>
                <a:spcPct val="90000"/>
              </a:lnSpc>
              <a:spcBef>
                <a:spcPts val="3226"/>
              </a:spcBef>
              <a:buClr>
                <a:schemeClr val="accent1"/>
              </a:buClr>
              <a:buSzPct val="80000"/>
              <a:buFont typeface="Arial"/>
              <a:buChar char="•"/>
              <a:defRPr sz="9700" b="0" i="0" u="none" strike="noStrike" cap="none">
                <a:solidFill>
                  <a:schemeClr val="lt1"/>
                </a:solidFill>
                <a:latin typeface="Calibri"/>
                <a:ea typeface="Calibri"/>
                <a:cs typeface="Calibri"/>
                <a:sym typeface="Calibri"/>
              </a:defRPr>
            </a:lvl2pPr>
            <a:lvl3pPr marL="3686764" marR="0" lvl="2" indent="-562709"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3pPr>
            <a:lvl4pPr marL="4915687" marR="0" lvl="3" indent="-56249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4pPr>
            <a:lvl5pPr marL="6144606" marR="0" lvl="4" indent="-562273"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5pPr>
            <a:lvl6pPr marL="7373528" marR="0" lvl="5" indent="-562064"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6pPr>
            <a:lvl7pPr marL="8602451" marR="0" lvl="6" indent="-561846"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7pPr>
            <a:lvl8pPr marL="9831370" marR="0" lvl="7" indent="-561632"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8pPr>
            <a:lvl9pPr marL="11060293" marR="0" lvl="8" indent="-56141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23408641" y="8193024"/>
            <a:ext cx="18287996" cy="21433536"/>
          </a:xfrm>
          <a:prstGeom prst="rect">
            <a:avLst/>
          </a:prstGeom>
          <a:noFill/>
          <a:ln>
            <a:noFill/>
          </a:ln>
        </p:spPr>
        <p:txBody>
          <a:bodyPr lIns="368680" tIns="368680" rIns="368680" bIns="368680" anchor="t" anchorCtr="0"/>
          <a:lstStyle>
            <a:lvl1pPr marL="1228923" marR="0" lvl="0" indent="-511926" algn="l" rtl="0">
              <a:lnSpc>
                <a:spcPct val="90000"/>
              </a:lnSpc>
              <a:spcBef>
                <a:spcPts val="6452"/>
              </a:spcBef>
              <a:buClr>
                <a:schemeClr val="accent1"/>
              </a:buClr>
              <a:buSzPct val="100000"/>
              <a:buFont typeface="Arial"/>
              <a:buChar char="•"/>
              <a:defRPr sz="11300" b="0" i="0" u="none" strike="noStrike" cap="none">
                <a:solidFill>
                  <a:schemeClr val="lt1"/>
                </a:solidFill>
                <a:latin typeface="Calibri"/>
                <a:ea typeface="Calibri"/>
                <a:cs typeface="Calibri"/>
                <a:sym typeface="Calibri"/>
              </a:defRPr>
            </a:lvl1pPr>
            <a:lvl2pPr marL="2457841" marR="0" lvl="1" indent="-480980" algn="l" rtl="0">
              <a:lnSpc>
                <a:spcPct val="90000"/>
              </a:lnSpc>
              <a:spcBef>
                <a:spcPts val="3226"/>
              </a:spcBef>
              <a:buClr>
                <a:schemeClr val="accent1"/>
              </a:buClr>
              <a:buSzPct val="80000"/>
              <a:buFont typeface="Arial"/>
              <a:buChar char="•"/>
              <a:defRPr sz="9700" b="0" i="0" u="none" strike="noStrike" cap="none">
                <a:solidFill>
                  <a:schemeClr val="lt1"/>
                </a:solidFill>
                <a:latin typeface="Calibri"/>
                <a:ea typeface="Calibri"/>
                <a:cs typeface="Calibri"/>
                <a:sym typeface="Calibri"/>
              </a:defRPr>
            </a:lvl2pPr>
            <a:lvl3pPr marL="3686764" marR="0" lvl="2" indent="-562709"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3pPr>
            <a:lvl4pPr marL="4915687" marR="0" lvl="3" indent="-56249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4pPr>
            <a:lvl5pPr marL="6144606" marR="0" lvl="4" indent="-562273"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5pPr>
            <a:lvl6pPr marL="7373528" marR="0" lvl="5" indent="-562064"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6pPr>
            <a:lvl7pPr marL="8602451" marR="0" lvl="6" indent="-561846"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7pPr>
            <a:lvl8pPr marL="9831370" marR="0" lvl="7" indent="-561632"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8pPr>
            <a:lvl9pPr marL="11060293" marR="0" lvl="8" indent="-56141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9pPr>
          </a:lstStyle>
          <a:p>
            <a:endParaRPr/>
          </a:p>
        </p:txBody>
      </p:sp>
      <p:sp>
        <p:nvSpPr>
          <p:cNvPr id="43" name="Shape 43"/>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44" name="Shape 44"/>
          <p:cNvSpPr txBox="1">
            <a:spLocks noGrp="1"/>
          </p:cNvSpPr>
          <p:nvPr>
            <p:ph type="ftr" idx="11"/>
          </p:nvPr>
        </p:nvSpPr>
        <p:spPr>
          <a:xfrm>
            <a:off x="12435844" y="30510487"/>
            <a:ext cx="19019516" cy="175260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45" name="Shape 45"/>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6"/>
        <p:cNvGrpSpPr/>
        <p:nvPr/>
      </p:nvGrpSpPr>
      <p:grpSpPr>
        <a:xfrm>
          <a:off x="0" y="0"/>
          <a:ext cx="0" cy="0"/>
          <a:chOff x="0" y="0"/>
          <a:chExt cx="0" cy="0"/>
        </a:xfrm>
      </p:grpSpPr>
      <p:grpSp>
        <p:nvGrpSpPr>
          <p:cNvPr id="47" name="Shape 47"/>
          <p:cNvGrpSpPr/>
          <p:nvPr/>
        </p:nvGrpSpPr>
        <p:grpSpPr>
          <a:xfrm>
            <a:off x="27066245" y="19897349"/>
            <a:ext cx="16874416" cy="13110749"/>
            <a:chOff x="5638800" y="3108960"/>
            <a:chExt cx="3515503" cy="2048554"/>
          </a:xfrm>
        </p:grpSpPr>
        <p:cxnSp>
          <p:nvCxnSpPr>
            <p:cNvPr id="48" name="Shape 48"/>
            <p:cNvCxnSpPr/>
            <p:nvPr/>
          </p:nvCxnSpPr>
          <p:spPr>
            <a:xfrm rot="10800000" flipH="1">
              <a:off x="5638800" y="3108960"/>
              <a:ext cx="3515503" cy="2037115"/>
            </a:xfrm>
            <a:prstGeom prst="straightConnector1">
              <a:avLst/>
            </a:prstGeom>
            <a:noFill/>
            <a:ln w="38100" cap="flat" cmpd="sng">
              <a:solidFill>
                <a:srgbClr val="007272"/>
              </a:solidFill>
              <a:prstDash val="solid"/>
              <a:miter/>
              <a:headEnd type="none" w="med" len="med"/>
              <a:tailEnd type="none" w="med" len="med"/>
            </a:ln>
          </p:spPr>
        </p:cxnSp>
        <p:cxnSp>
          <p:nvCxnSpPr>
            <p:cNvPr id="49" name="Shape 49"/>
            <p:cNvCxnSpPr/>
            <p:nvPr/>
          </p:nvCxnSpPr>
          <p:spPr>
            <a:xfrm rot="10800000" flipH="1">
              <a:off x="6004642" y="3333749"/>
              <a:ext cx="3149660" cy="1823764"/>
            </a:xfrm>
            <a:prstGeom prst="straightConnector1">
              <a:avLst/>
            </a:prstGeom>
            <a:noFill/>
            <a:ln w="28575" cap="flat" cmpd="sng">
              <a:solidFill>
                <a:srgbClr val="007272"/>
              </a:solidFill>
              <a:prstDash val="solid"/>
              <a:miter/>
              <a:headEnd type="none" w="med" len="med"/>
              <a:tailEnd type="none" w="med" len="med"/>
            </a:ln>
          </p:spPr>
        </p:cxnSp>
        <p:cxnSp>
          <p:nvCxnSpPr>
            <p:cNvPr id="50" name="Shape 50"/>
            <p:cNvCxnSpPr/>
            <p:nvPr/>
          </p:nvCxnSpPr>
          <p:spPr>
            <a:xfrm rot="10800000" flipH="1">
              <a:off x="6388342" y="3549890"/>
              <a:ext cx="2765960" cy="1600149"/>
            </a:xfrm>
            <a:prstGeom prst="straightConnector1">
              <a:avLst/>
            </a:prstGeom>
            <a:noFill/>
            <a:ln w="25400" cap="flat" cmpd="sng">
              <a:solidFill>
                <a:srgbClr val="004C4C"/>
              </a:solidFill>
              <a:prstDash val="solid"/>
              <a:miter/>
              <a:headEnd type="none" w="med" len="med"/>
              <a:tailEnd type="none" w="med" len="med"/>
            </a:ln>
          </p:spPr>
        </p:cxnSp>
      </p:grpSp>
      <p:sp>
        <p:nvSpPr>
          <p:cNvPr id="51" name="Shape 51"/>
          <p:cNvSpPr txBox="1">
            <a:spLocks noGrp="1"/>
          </p:cNvSpPr>
          <p:nvPr>
            <p:ph type="title"/>
          </p:nvPr>
        </p:nvSpPr>
        <p:spPr>
          <a:xfrm>
            <a:off x="5852158" y="10607042"/>
            <a:ext cx="32186881" cy="13268808"/>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lt1"/>
              </a:buClr>
              <a:buFont typeface="Calibri"/>
              <a:buNone/>
              <a:defRPr sz="21800" b="0" i="0" u="none" strike="noStrike" cap="none">
                <a:solidFill>
                  <a:schemeClr val="lt1"/>
                </a:solidFill>
                <a:latin typeface="Calibri"/>
                <a:ea typeface="Calibri"/>
                <a:cs typeface="Calibri"/>
                <a:sym typeface="Calibri"/>
              </a:defRPr>
            </a:lvl1pPr>
            <a:lvl2pPr lvl="1" indent="0">
              <a:spcBef>
                <a:spcPts val="0"/>
              </a:spcBef>
              <a:buNone/>
              <a:defRPr sz="7300"/>
            </a:lvl2pPr>
            <a:lvl3pPr lvl="2" indent="0">
              <a:spcBef>
                <a:spcPts val="0"/>
              </a:spcBef>
              <a:buNone/>
              <a:defRPr sz="7300"/>
            </a:lvl3pPr>
            <a:lvl4pPr lvl="3" indent="0">
              <a:spcBef>
                <a:spcPts val="0"/>
              </a:spcBef>
              <a:buNone/>
              <a:defRPr sz="7300"/>
            </a:lvl4pPr>
            <a:lvl5pPr lvl="4" indent="0">
              <a:spcBef>
                <a:spcPts val="0"/>
              </a:spcBef>
              <a:buNone/>
              <a:defRPr sz="7300"/>
            </a:lvl5pPr>
            <a:lvl6pPr lvl="5" indent="0">
              <a:spcBef>
                <a:spcPts val="0"/>
              </a:spcBef>
              <a:buNone/>
              <a:defRPr sz="7300"/>
            </a:lvl6pPr>
            <a:lvl7pPr lvl="6" indent="0">
              <a:spcBef>
                <a:spcPts val="0"/>
              </a:spcBef>
              <a:buNone/>
              <a:defRPr sz="7300"/>
            </a:lvl7pPr>
            <a:lvl8pPr lvl="7" indent="0">
              <a:spcBef>
                <a:spcPts val="0"/>
              </a:spcBef>
              <a:buNone/>
              <a:defRPr sz="7300"/>
            </a:lvl8pPr>
            <a:lvl9pPr lvl="8" indent="0">
              <a:spcBef>
                <a:spcPts val="0"/>
              </a:spcBef>
              <a:buNone/>
              <a:defRPr sz="7300"/>
            </a:lvl9pPr>
          </a:lstStyle>
          <a:p>
            <a:endParaRPr/>
          </a:p>
        </p:txBody>
      </p:sp>
      <p:sp>
        <p:nvSpPr>
          <p:cNvPr id="52" name="Shape 52"/>
          <p:cNvSpPr txBox="1">
            <a:spLocks noGrp="1"/>
          </p:cNvSpPr>
          <p:nvPr>
            <p:ph type="body" idx="1"/>
          </p:nvPr>
        </p:nvSpPr>
        <p:spPr>
          <a:xfrm>
            <a:off x="5852156" y="23766077"/>
            <a:ext cx="25456898" cy="5860474"/>
          </a:xfrm>
          <a:prstGeom prst="rect">
            <a:avLst/>
          </a:prstGeom>
          <a:noFill/>
          <a:ln>
            <a:noFill/>
          </a:ln>
        </p:spPr>
        <p:txBody>
          <a:bodyPr lIns="368680" tIns="368680" rIns="368680" bIns="368680" anchor="t" anchorCtr="0"/>
          <a:lstStyle>
            <a:lvl1pPr marL="0" marR="0" lvl="0" indent="0" algn="l" rtl="0">
              <a:lnSpc>
                <a:spcPct val="90000"/>
              </a:lnSpc>
              <a:spcBef>
                <a:spcPts val="0"/>
              </a:spcBef>
              <a:buClr>
                <a:schemeClr val="accent1"/>
              </a:buClr>
              <a:buFont typeface="Arial"/>
              <a:buNone/>
              <a:defRPr sz="11300" b="0" i="0" u="none" strike="noStrike" cap="none">
                <a:solidFill>
                  <a:schemeClr val="accent1"/>
                </a:solidFill>
                <a:latin typeface="Calibri"/>
                <a:ea typeface="Calibri"/>
                <a:cs typeface="Calibri"/>
                <a:sym typeface="Calibri"/>
              </a:defRPr>
            </a:lvl1pPr>
            <a:lvl2pPr marL="2457841" marR="0" lvl="1" indent="-50778" algn="l" rtl="0">
              <a:lnSpc>
                <a:spcPct val="90000"/>
              </a:lnSpc>
              <a:spcBef>
                <a:spcPts val="3226"/>
              </a:spcBef>
              <a:buClr>
                <a:schemeClr val="accent1"/>
              </a:buClr>
              <a:buFont typeface="Arial"/>
              <a:buNone/>
              <a:defRPr sz="9700" b="0" i="0" u="none" strike="noStrike" cap="none">
                <a:solidFill>
                  <a:schemeClr val="lt1"/>
                </a:solidFill>
                <a:latin typeface="Calibri"/>
                <a:ea typeface="Calibri"/>
                <a:cs typeface="Calibri"/>
                <a:sym typeface="Calibri"/>
              </a:defRPr>
            </a:lvl2pPr>
            <a:lvl3pPr marL="4915687" marR="0" lvl="2" indent="-50355" algn="l" rtl="0">
              <a:lnSpc>
                <a:spcPct val="90000"/>
              </a:lnSpc>
              <a:spcBef>
                <a:spcPts val="3226"/>
              </a:spcBef>
              <a:buClr>
                <a:schemeClr val="accent1"/>
              </a:buClr>
              <a:buFont typeface="Arial"/>
              <a:buNone/>
              <a:defRPr sz="8500" b="0" i="0" u="none" strike="noStrike" cap="none">
                <a:solidFill>
                  <a:schemeClr val="lt1"/>
                </a:solidFill>
                <a:latin typeface="Calibri"/>
                <a:ea typeface="Calibri"/>
                <a:cs typeface="Calibri"/>
                <a:sym typeface="Calibri"/>
              </a:defRPr>
            </a:lvl3pPr>
            <a:lvl4pPr marL="7373528" marR="0" lvl="3" indent="-49924" algn="l" rtl="0">
              <a:lnSpc>
                <a:spcPct val="90000"/>
              </a:lnSpc>
              <a:spcBef>
                <a:spcPts val="3226"/>
              </a:spcBef>
              <a:buClr>
                <a:schemeClr val="accent1"/>
              </a:buClr>
              <a:buFont typeface="Arial"/>
              <a:buNone/>
              <a:defRPr sz="7700" b="0" i="0" u="none" strike="noStrike" cap="none">
                <a:solidFill>
                  <a:schemeClr val="lt1"/>
                </a:solidFill>
                <a:latin typeface="Calibri"/>
                <a:ea typeface="Calibri"/>
                <a:cs typeface="Calibri"/>
                <a:sym typeface="Calibri"/>
              </a:defRPr>
            </a:lvl4pPr>
            <a:lvl5pPr marL="9831370" marR="0" lvl="4" indent="-49492" algn="l" rtl="0">
              <a:lnSpc>
                <a:spcPct val="90000"/>
              </a:lnSpc>
              <a:spcBef>
                <a:spcPts val="3226"/>
              </a:spcBef>
              <a:buClr>
                <a:schemeClr val="accent1"/>
              </a:buClr>
              <a:buFont typeface="Arial"/>
              <a:buNone/>
              <a:defRPr sz="7700" b="0" i="0" u="none" strike="noStrike" cap="none">
                <a:solidFill>
                  <a:schemeClr val="lt1"/>
                </a:solidFill>
                <a:latin typeface="Calibri"/>
                <a:ea typeface="Calibri"/>
                <a:cs typeface="Calibri"/>
                <a:sym typeface="Calibri"/>
              </a:defRPr>
            </a:lvl5pPr>
            <a:lvl6pPr marL="12289215" marR="0" lvl="5" indent="-49065" algn="l" rtl="0">
              <a:lnSpc>
                <a:spcPct val="90000"/>
              </a:lnSpc>
              <a:spcBef>
                <a:spcPts val="3226"/>
              </a:spcBef>
              <a:buClr>
                <a:schemeClr val="accent1"/>
              </a:buClr>
              <a:buFont typeface="Arial"/>
              <a:buNone/>
              <a:defRPr sz="7700" b="0" i="0" u="none" strike="noStrike" cap="none">
                <a:solidFill>
                  <a:schemeClr val="lt1"/>
                </a:solidFill>
                <a:latin typeface="Calibri"/>
                <a:ea typeface="Calibri"/>
                <a:cs typeface="Calibri"/>
                <a:sym typeface="Calibri"/>
              </a:defRPr>
            </a:lvl6pPr>
            <a:lvl7pPr marL="14747057" marR="0" lvl="6" indent="-48633" algn="l" rtl="0">
              <a:lnSpc>
                <a:spcPct val="90000"/>
              </a:lnSpc>
              <a:spcBef>
                <a:spcPts val="3226"/>
              </a:spcBef>
              <a:buClr>
                <a:schemeClr val="accent1"/>
              </a:buClr>
              <a:buFont typeface="Arial"/>
              <a:buNone/>
              <a:defRPr sz="7700" b="0" i="0" u="none" strike="noStrike" cap="none">
                <a:solidFill>
                  <a:schemeClr val="lt1"/>
                </a:solidFill>
                <a:latin typeface="Calibri"/>
                <a:ea typeface="Calibri"/>
                <a:cs typeface="Calibri"/>
                <a:sym typeface="Calibri"/>
              </a:defRPr>
            </a:lvl7pPr>
            <a:lvl8pPr marL="17204898" marR="0" lvl="7" indent="-48202" algn="l" rtl="0">
              <a:lnSpc>
                <a:spcPct val="90000"/>
              </a:lnSpc>
              <a:spcBef>
                <a:spcPts val="3226"/>
              </a:spcBef>
              <a:buClr>
                <a:schemeClr val="accent1"/>
              </a:buClr>
              <a:buFont typeface="Arial"/>
              <a:buNone/>
              <a:defRPr sz="7700" b="0" i="0" u="none" strike="noStrike" cap="none">
                <a:solidFill>
                  <a:schemeClr val="lt1"/>
                </a:solidFill>
                <a:latin typeface="Calibri"/>
                <a:ea typeface="Calibri"/>
                <a:cs typeface="Calibri"/>
                <a:sym typeface="Calibri"/>
              </a:defRPr>
            </a:lvl8pPr>
            <a:lvl9pPr marL="19662744" marR="0" lvl="8" indent="-47770" algn="l" rtl="0">
              <a:lnSpc>
                <a:spcPct val="90000"/>
              </a:lnSpc>
              <a:spcBef>
                <a:spcPts val="3226"/>
              </a:spcBef>
              <a:buClr>
                <a:schemeClr val="accent1"/>
              </a:buClr>
              <a:buFont typeface="Arial"/>
              <a:buNone/>
              <a:defRPr sz="77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12435844" y="30510487"/>
            <a:ext cx="19019516" cy="175260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389122" y="1318257"/>
            <a:ext cx="37307515" cy="5875018"/>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lt1"/>
              </a:buClr>
              <a:buFont typeface="Calibri"/>
              <a:buNone/>
              <a:defRPr sz="14500" b="0" i="0" u="none" strike="noStrike" cap="none">
                <a:solidFill>
                  <a:schemeClr val="lt1"/>
                </a:solidFill>
                <a:latin typeface="Calibri"/>
                <a:ea typeface="Calibri"/>
                <a:cs typeface="Calibri"/>
                <a:sym typeface="Calibri"/>
              </a:defRPr>
            </a:lvl1pPr>
            <a:lvl2pPr lvl="1" indent="0">
              <a:spcBef>
                <a:spcPts val="0"/>
              </a:spcBef>
              <a:buNone/>
              <a:defRPr sz="7300"/>
            </a:lvl2pPr>
            <a:lvl3pPr lvl="2" indent="0">
              <a:spcBef>
                <a:spcPts val="0"/>
              </a:spcBef>
              <a:buNone/>
              <a:defRPr sz="7300"/>
            </a:lvl3pPr>
            <a:lvl4pPr lvl="3" indent="0">
              <a:spcBef>
                <a:spcPts val="0"/>
              </a:spcBef>
              <a:buNone/>
              <a:defRPr sz="7300"/>
            </a:lvl4pPr>
            <a:lvl5pPr lvl="4" indent="0">
              <a:spcBef>
                <a:spcPts val="0"/>
              </a:spcBef>
              <a:buNone/>
              <a:defRPr sz="7300"/>
            </a:lvl5pPr>
            <a:lvl6pPr lvl="5" indent="0">
              <a:spcBef>
                <a:spcPts val="0"/>
              </a:spcBef>
              <a:buNone/>
              <a:defRPr sz="7300"/>
            </a:lvl6pPr>
            <a:lvl7pPr lvl="6" indent="0">
              <a:spcBef>
                <a:spcPts val="0"/>
              </a:spcBef>
              <a:buNone/>
              <a:defRPr sz="7300"/>
            </a:lvl7pPr>
            <a:lvl8pPr lvl="7" indent="0">
              <a:spcBef>
                <a:spcPts val="0"/>
              </a:spcBef>
              <a:buNone/>
              <a:defRPr sz="7300"/>
            </a:lvl8pPr>
            <a:lvl9pPr lvl="8" indent="0">
              <a:spcBef>
                <a:spcPts val="0"/>
              </a:spcBef>
              <a:buNone/>
              <a:defRPr sz="7300"/>
            </a:lvl9pPr>
          </a:lstStyle>
          <a:p>
            <a:endParaRPr/>
          </a:p>
        </p:txBody>
      </p:sp>
      <p:sp>
        <p:nvSpPr>
          <p:cNvPr id="58" name="Shape 58"/>
          <p:cNvSpPr txBox="1">
            <a:spLocks noGrp="1"/>
          </p:cNvSpPr>
          <p:nvPr>
            <p:ph type="body" idx="1"/>
          </p:nvPr>
        </p:nvSpPr>
        <p:spPr>
          <a:xfrm>
            <a:off x="4389123" y="8168640"/>
            <a:ext cx="18302627" cy="4389120"/>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accent1"/>
              </a:buClr>
              <a:buFont typeface="Arial"/>
              <a:buNone/>
              <a:defRPr sz="11300" b="0" i="0" u="none" strike="noStrike" cap="none">
                <a:solidFill>
                  <a:schemeClr val="accent1"/>
                </a:solidFill>
                <a:latin typeface="Calibri"/>
                <a:ea typeface="Calibri"/>
                <a:cs typeface="Calibri"/>
                <a:sym typeface="Calibri"/>
              </a:defRPr>
            </a:lvl1pPr>
            <a:lvl2pPr marL="2457841" marR="0" lvl="1" indent="-50778" algn="l" rtl="0">
              <a:lnSpc>
                <a:spcPct val="90000"/>
              </a:lnSpc>
              <a:spcBef>
                <a:spcPts val="3226"/>
              </a:spcBef>
              <a:buClr>
                <a:schemeClr val="accent1"/>
              </a:buClr>
              <a:buFont typeface="Arial"/>
              <a:buNone/>
              <a:defRPr sz="10900" b="1" i="0" u="none" strike="noStrike" cap="none">
                <a:solidFill>
                  <a:schemeClr val="lt1"/>
                </a:solidFill>
                <a:latin typeface="Calibri"/>
                <a:ea typeface="Calibri"/>
                <a:cs typeface="Calibri"/>
                <a:sym typeface="Calibri"/>
              </a:defRPr>
            </a:lvl2pPr>
            <a:lvl3pPr marL="4915687" marR="0" lvl="2" indent="-50355" algn="l" rtl="0">
              <a:lnSpc>
                <a:spcPct val="90000"/>
              </a:lnSpc>
              <a:spcBef>
                <a:spcPts val="3226"/>
              </a:spcBef>
              <a:buClr>
                <a:schemeClr val="accent1"/>
              </a:buClr>
              <a:buFont typeface="Arial"/>
              <a:buNone/>
              <a:defRPr sz="9700" b="1" i="0" u="none" strike="noStrike" cap="none">
                <a:solidFill>
                  <a:schemeClr val="lt1"/>
                </a:solidFill>
                <a:latin typeface="Calibri"/>
                <a:ea typeface="Calibri"/>
                <a:cs typeface="Calibri"/>
                <a:sym typeface="Calibri"/>
              </a:defRPr>
            </a:lvl3pPr>
            <a:lvl4pPr marL="7373528" marR="0" lvl="3" indent="-49924"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4pPr>
            <a:lvl5pPr marL="9831370" marR="0" lvl="4" indent="-49492"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5pPr>
            <a:lvl6pPr marL="12289215" marR="0" lvl="5" indent="-49065"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6pPr>
            <a:lvl7pPr marL="14747057" marR="0" lvl="6" indent="-48633"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7pPr>
            <a:lvl8pPr marL="17204898" marR="0" lvl="7" indent="-48202"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8pPr>
            <a:lvl9pPr marL="19662744" marR="0" lvl="8" indent="-47770"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9pPr>
          </a:lstStyle>
          <a:p>
            <a:endParaRPr/>
          </a:p>
        </p:txBody>
      </p:sp>
      <p:sp>
        <p:nvSpPr>
          <p:cNvPr id="59" name="Shape 59"/>
          <p:cNvSpPr txBox="1">
            <a:spLocks noGrp="1"/>
          </p:cNvSpPr>
          <p:nvPr>
            <p:ph type="body" idx="2"/>
          </p:nvPr>
        </p:nvSpPr>
        <p:spPr>
          <a:xfrm>
            <a:off x="4389122" y="13045443"/>
            <a:ext cx="18287996" cy="16581115"/>
          </a:xfrm>
          <a:prstGeom prst="rect">
            <a:avLst/>
          </a:prstGeom>
          <a:noFill/>
          <a:ln>
            <a:noFill/>
          </a:ln>
        </p:spPr>
        <p:txBody>
          <a:bodyPr lIns="368680" tIns="368680" rIns="368680" bIns="368680" anchor="t" anchorCtr="0"/>
          <a:lstStyle>
            <a:lvl1pPr marL="1228923" marR="0" lvl="0" indent="-511926" algn="l" rtl="0">
              <a:lnSpc>
                <a:spcPct val="90000"/>
              </a:lnSpc>
              <a:spcBef>
                <a:spcPts val="6452"/>
              </a:spcBef>
              <a:buClr>
                <a:schemeClr val="accent1"/>
              </a:buClr>
              <a:buSzPct val="100000"/>
              <a:buFont typeface="Arial"/>
              <a:buChar char="•"/>
              <a:defRPr sz="11300" b="0" i="0" u="none" strike="noStrike" cap="none">
                <a:solidFill>
                  <a:schemeClr val="lt1"/>
                </a:solidFill>
                <a:latin typeface="Calibri"/>
                <a:ea typeface="Calibri"/>
                <a:cs typeface="Calibri"/>
                <a:sym typeface="Calibri"/>
              </a:defRPr>
            </a:lvl1pPr>
            <a:lvl2pPr marL="2457841" marR="0" lvl="1" indent="-480980" algn="l" rtl="0">
              <a:lnSpc>
                <a:spcPct val="90000"/>
              </a:lnSpc>
              <a:spcBef>
                <a:spcPts val="3226"/>
              </a:spcBef>
              <a:buClr>
                <a:schemeClr val="accent1"/>
              </a:buClr>
              <a:buSzPct val="80000"/>
              <a:buFont typeface="Arial"/>
              <a:buChar char="•"/>
              <a:defRPr sz="9700" b="0" i="0" u="none" strike="noStrike" cap="none">
                <a:solidFill>
                  <a:schemeClr val="lt1"/>
                </a:solidFill>
                <a:latin typeface="Calibri"/>
                <a:ea typeface="Calibri"/>
                <a:cs typeface="Calibri"/>
                <a:sym typeface="Calibri"/>
              </a:defRPr>
            </a:lvl2pPr>
            <a:lvl3pPr marL="3686764" marR="0" lvl="2" indent="-562709"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3pPr>
            <a:lvl4pPr marL="4915687" marR="0" lvl="3" indent="-56249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4pPr>
            <a:lvl5pPr marL="6144606" marR="0" lvl="4" indent="-562273"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5pPr>
            <a:lvl6pPr marL="7373528" marR="0" lvl="5" indent="-562064"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6pPr>
            <a:lvl7pPr marL="8602451" marR="0" lvl="6" indent="-561846"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7pPr>
            <a:lvl8pPr marL="9831370" marR="0" lvl="7" indent="-561632"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8pPr>
            <a:lvl9pPr marL="11060293" marR="0" lvl="8" indent="-56141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9pPr>
          </a:lstStyle>
          <a:p>
            <a:endParaRPr/>
          </a:p>
        </p:txBody>
      </p:sp>
      <p:sp>
        <p:nvSpPr>
          <p:cNvPr id="60" name="Shape 60"/>
          <p:cNvSpPr txBox="1">
            <a:spLocks noGrp="1"/>
          </p:cNvSpPr>
          <p:nvPr>
            <p:ph type="body" idx="3"/>
          </p:nvPr>
        </p:nvSpPr>
        <p:spPr>
          <a:xfrm>
            <a:off x="23394012" y="8168640"/>
            <a:ext cx="18302627" cy="4389120"/>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accent1"/>
              </a:buClr>
              <a:buFont typeface="Arial"/>
              <a:buNone/>
              <a:defRPr sz="11300" b="0" i="0" u="none" strike="noStrike" cap="none">
                <a:solidFill>
                  <a:schemeClr val="accent1"/>
                </a:solidFill>
                <a:latin typeface="Calibri"/>
                <a:ea typeface="Calibri"/>
                <a:cs typeface="Calibri"/>
                <a:sym typeface="Calibri"/>
              </a:defRPr>
            </a:lvl1pPr>
            <a:lvl2pPr marL="2457841" marR="0" lvl="1" indent="-50778" algn="l" rtl="0">
              <a:lnSpc>
                <a:spcPct val="90000"/>
              </a:lnSpc>
              <a:spcBef>
                <a:spcPts val="3226"/>
              </a:spcBef>
              <a:buClr>
                <a:schemeClr val="accent1"/>
              </a:buClr>
              <a:buFont typeface="Arial"/>
              <a:buNone/>
              <a:defRPr sz="10900" b="1" i="0" u="none" strike="noStrike" cap="none">
                <a:solidFill>
                  <a:schemeClr val="lt1"/>
                </a:solidFill>
                <a:latin typeface="Calibri"/>
                <a:ea typeface="Calibri"/>
                <a:cs typeface="Calibri"/>
                <a:sym typeface="Calibri"/>
              </a:defRPr>
            </a:lvl2pPr>
            <a:lvl3pPr marL="4915687" marR="0" lvl="2" indent="-50355" algn="l" rtl="0">
              <a:lnSpc>
                <a:spcPct val="90000"/>
              </a:lnSpc>
              <a:spcBef>
                <a:spcPts val="3226"/>
              </a:spcBef>
              <a:buClr>
                <a:schemeClr val="accent1"/>
              </a:buClr>
              <a:buFont typeface="Arial"/>
              <a:buNone/>
              <a:defRPr sz="9700" b="1" i="0" u="none" strike="noStrike" cap="none">
                <a:solidFill>
                  <a:schemeClr val="lt1"/>
                </a:solidFill>
                <a:latin typeface="Calibri"/>
                <a:ea typeface="Calibri"/>
                <a:cs typeface="Calibri"/>
                <a:sym typeface="Calibri"/>
              </a:defRPr>
            </a:lvl3pPr>
            <a:lvl4pPr marL="7373528" marR="0" lvl="3" indent="-49924"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4pPr>
            <a:lvl5pPr marL="9831370" marR="0" lvl="4" indent="-49492"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5pPr>
            <a:lvl6pPr marL="12289215" marR="0" lvl="5" indent="-49065"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6pPr>
            <a:lvl7pPr marL="14747057" marR="0" lvl="6" indent="-48633"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7pPr>
            <a:lvl8pPr marL="17204898" marR="0" lvl="7" indent="-48202"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8pPr>
            <a:lvl9pPr marL="19662744" marR="0" lvl="8" indent="-47770" algn="l" rtl="0">
              <a:lnSpc>
                <a:spcPct val="90000"/>
              </a:lnSpc>
              <a:spcBef>
                <a:spcPts val="3226"/>
              </a:spcBef>
              <a:buClr>
                <a:schemeClr val="accent1"/>
              </a:buClr>
              <a:buFont typeface="Arial"/>
              <a:buNone/>
              <a:defRPr sz="8500" b="1"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body" idx="4"/>
          </p:nvPr>
        </p:nvSpPr>
        <p:spPr>
          <a:xfrm>
            <a:off x="23408641" y="13045443"/>
            <a:ext cx="18287996" cy="16581115"/>
          </a:xfrm>
          <a:prstGeom prst="rect">
            <a:avLst/>
          </a:prstGeom>
          <a:noFill/>
          <a:ln>
            <a:noFill/>
          </a:ln>
        </p:spPr>
        <p:txBody>
          <a:bodyPr lIns="368680" tIns="368680" rIns="368680" bIns="368680" anchor="t" anchorCtr="0"/>
          <a:lstStyle>
            <a:lvl1pPr marL="1228923" marR="0" lvl="0" indent="-511926" algn="l" rtl="0">
              <a:lnSpc>
                <a:spcPct val="90000"/>
              </a:lnSpc>
              <a:spcBef>
                <a:spcPts val="6452"/>
              </a:spcBef>
              <a:buClr>
                <a:schemeClr val="accent1"/>
              </a:buClr>
              <a:buSzPct val="100000"/>
              <a:buFont typeface="Arial"/>
              <a:buChar char="•"/>
              <a:defRPr sz="11300" b="0" i="0" u="none" strike="noStrike" cap="none">
                <a:solidFill>
                  <a:schemeClr val="lt1"/>
                </a:solidFill>
                <a:latin typeface="Calibri"/>
                <a:ea typeface="Calibri"/>
                <a:cs typeface="Calibri"/>
                <a:sym typeface="Calibri"/>
              </a:defRPr>
            </a:lvl1pPr>
            <a:lvl2pPr marL="2457841" marR="0" lvl="1" indent="-480980" algn="l" rtl="0">
              <a:lnSpc>
                <a:spcPct val="90000"/>
              </a:lnSpc>
              <a:spcBef>
                <a:spcPts val="3226"/>
              </a:spcBef>
              <a:buClr>
                <a:schemeClr val="accent1"/>
              </a:buClr>
              <a:buSzPct val="80000"/>
              <a:buFont typeface="Arial"/>
              <a:buChar char="•"/>
              <a:defRPr sz="9700" b="0" i="0" u="none" strike="noStrike" cap="none">
                <a:solidFill>
                  <a:schemeClr val="lt1"/>
                </a:solidFill>
                <a:latin typeface="Calibri"/>
                <a:ea typeface="Calibri"/>
                <a:cs typeface="Calibri"/>
                <a:sym typeface="Calibri"/>
              </a:defRPr>
            </a:lvl2pPr>
            <a:lvl3pPr marL="3686764" marR="0" lvl="2" indent="-562709"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3pPr>
            <a:lvl4pPr marL="4915687" marR="0" lvl="3" indent="-56249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4pPr>
            <a:lvl5pPr marL="6144606" marR="0" lvl="4" indent="-562273"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5pPr>
            <a:lvl6pPr marL="7373528" marR="0" lvl="5" indent="-562064"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6pPr>
            <a:lvl7pPr marL="8602451" marR="0" lvl="6" indent="-561846"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7pPr>
            <a:lvl8pPr marL="9831370" marR="0" lvl="7" indent="-561632"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8pPr>
            <a:lvl9pPr marL="11060293" marR="0" lvl="8" indent="-56141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12435844" y="30510485"/>
            <a:ext cx="19019429" cy="175248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389122" y="1318257"/>
            <a:ext cx="37307515" cy="5875018"/>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lt1"/>
              </a:buClr>
              <a:buFont typeface="Calibri"/>
              <a:buNone/>
              <a:defRPr sz="14500" b="0" i="0" u="none" strike="noStrike" cap="none">
                <a:solidFill>
                  <a:schemeClr val="lt1"/>
                </a:solidFill>
                <a:latin typeface="Calibri"/>
                <a:ea typeface="Calibri"/>
                <a:cs typeface="Calibri"/>
                <a:sym typeface="Calibri"/>
              </a:defRPr>
            </a:lvl1pPr>
            <a:lvl2pPr lvl="1" indent="0">
              <a:spcBef>
                <a:spcPts val="0"/>
              </a:spcBef>
              <a:buNone/>
              <a:defRPr sz="7300"/>
            </a:lvl2pPr>
            <a:lvl3pPr lvl="2" indent="0">
              <a:spcBef>
                <a:spcPts val="0"/>
              </a:spcBef>
              <a:buNone/>
              <a:defRPr sz="7300"/>
            </a:lvl3pPr>
            <a:lvl4pPr lvl="3" indent="0">
              <a:spcBef>
                <a:spcPts val="0"/>
              </a:spcBef>
              <a:buNone/>
              <a:defRPr sz="7300"/>
            </a:lvl4pPr>
            <a:lvl5pPr lvl="4" indent="0">
              <a:spcBef>
                <a:spcPts val="0"/>
              </a:spcBef>
              <a:buNone/>
              <a:defRPr sz="7300"/>
            </a:lvl5pPr>
            <a:lvl6pPr lvl="5" indent="0">
              <a:spcBef>
                <a:spcPts val="0"/>
              </a:spcBef>
              <a:buNone/>
              <a:defRPr sz="7300"/>
            </a:lvl6pPr>
            <a:lvl7pPr lvl="6" indent="0">
              <a:spcBef>
                <a:spcPts val="0"/>
              </a:spcBef>
              <a:buNone/>
              <a:defRPr sz="7300"/>
            </a:lvl7pPr>
            <a:lvl8pPr lvl="7" indent="0">
              <a:spcBef>
                <a:spcPts val="0"/>
              </a:spcBef>
              <a:buNone/>
              <a:defRPr sz="7300"/>
            </a:lvl8pPr>
            <a:lvl9pPr lvl="8" indent="0">
              <a:spcBef>
                <a:spcPts val="0"/>
              </a:spcBef>
              <a:buNone/>
              <a:defRPr sz="7300"/>
            </a:lvl9pPr>
          </a:lstStyle>
          <a:p>
            <a:endParaRPr/>
          </a:p>
        </p:txBody>
      </p:sp>
      <p:sp>
        <p:nvSpPr>
          <p:cNvPr id="67" name="Shape 67"/>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68" name="Shape 68"/>
          <p:cNvSpPr txBox="1">
            <a:spLocks noGrp="1"/>
          </p:cNvSpPr>
          <p:nvPr>
            <p:ph type="ftr" idx="11"/>
          </p:nvPr>
        </p:nvSpPr>
        <p:spPr>
          <a:xfrm>
            <a:off x="12435844" y="30510487"/>
            <a:ext cx="19019516" cy="175260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0"/>
        <p:cNvGrpSpPr/>
        <p:nvPr/>
      </p:nvGrpSpPr>
      <p:grpSpPr>
        <a:xfrm>
          <a:off x="0" y="0"/>
          <a:ext cx="0" cy="0"/>
          <a:chOff x="0" y="0"/>
          <a:chExt cx="0" cy="0"/>
        </a:xfrm>
      </p:grpSpPr>
      <p:sp>
        <p:nvSpPr>
          <p:cNvPr id="71" name="Shape 71"/>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12435844" y="30510487"/>
            <a:ext cx="19019516" cy="175260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389120" y="8168643"/>
            <a:ext cx="14630398" cy="11704315"/>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accent1"/>
              </a:buClr>
              <a:buFont typeface="Calibri"/>
              <a:buNone/>
              <a:defRPr sz="11300" b="0" i="0" u="none" strike="noStrike" cap="none">
                <a:solidFill>
                  <a:schemeClr val="accent1"/>
                </a:solidFill>
                <a:latin typeface="Calibri"/>
                <a:ea typeface="Calibri"/>
                <a:cs typeface="Calibri"/>
                <a:sym typeface="Calibri"/>
              </a:defRPr>
            </a:lvl1pPr>
            <a:lvl2pPr lvl="1" indent="0">
              <a:spcBef>
                <a:spcPts val="0"/>
              </a:spcBef>
              <a:buNone/>
              <a:defRPr sz="7300"/>
            </a:lvl2pPr>
            <a:lvl3pPr lvl="2" indent="0">
              <a:spcBef>
                <a:spcPts val="0"/>
              </a:spcBef>
              <a:buNone/>
              <a:defRPr sz="7300"/>
            </a:lvl3pPr>
            <a:lvl4pPr lvl="3" indent="0">
              <a:spcBef>
                <a:spcPts val="0"/>
              </a:spcBef>
              <a:buNone/>
              <a:defRPr sz="7300"/>
            </a:lvl4pPr>
            <a:lvl5pPr lvl="4" indent="0">
              <a:spcBef>
                <a:spcPts val="0"/>
              </a:spcBef>
              <a:buNone/>
              <a:defRPr sz="7300"/>
            </a:lvl5pPr>
            <a:lvl6pPr lvl="5" indent="0">
              <a:spcBef>
                <a:spcPts val="0"/>
              </a:spcBef>
              <a:buNone/>
              <a:defRPr sz="7300"/>
            </a:lvl6pPr>
            <a:lvl7pPr lvl="6" indent="0">
              <a:spcBef>
                <a:spcPts val="0"/>
              </a:spcBef>
              <a:buNone/>
              <a:defRPr sz="7300"/>
            </a:lvl7pPr>
            <a:lvl8pPr lvl="7" indent="0">
              <a:spcBef>
                <a:spcPts val="0"/>
              </a:spcBef>
              <a:buNone/>
              <a:defRPr sz="7300"/>
            </a:lvl8pPr>
            <a:lvl9pPr lvl="8" indent="0">
              <a:spcBef>
                <a:spcPts val="0"/>
              </a:spcBef>
              <a:buNone/>
              <a:defRPr sz="7300"/>
            </a:lvl9pPr>
          </a:lstStyle>
          <a:p>
            <a:endParaRPr/>
          </a:p>
        </p:txBody>
      </p:sp>
      <p:sp>
        <p:nvSpPr>
          <p:cNvPr id="76" name="Shape 76"/>
          <p:cNvSpPr txBox="1">
            <a:spLocks noGrp="1"/>
          </p:cNvSpPr>
          <p:nvPr>
            <p:ph type="body" idx="1"/>
          </p:nvPr>
        </p:nvSpPr>
        <p:spPr>
          <a:xfrm>
            <a:off x="4389120" y="20360643"/>
            <a:ext cx="14630398" cy="9265915"/>
          </a:xfrm>
          <a:prstGeom prst="rect">
            <a:avLst/>
          </a:prstGeom>
          <a:noFill/>
          <a:ln>
            <a:noFill/>
          </a:ln>
        </p:spPr>
        <p:txBody>
          <a:bodyPr lIns="368680" tIns="368680" rIns="368680" bIns="368680" anchor="t" anchorCtr="0"/>
          <a:lstStyle>
            <a:lvl1pPr marL="0" marR="0" lvl="0" indent="0" algn="l" rtl="0">
              <a:lnSpc>
                <a:spcPct val="90000"/>
              </a:lnSpc>
              <a:spcBef>
                <a:spcPts val="6452"/>
              </a:spcBef>
              <a:buClr>
                <a:schemeClr val="accent1"/>
              </a:buClr>
              <a:buFont typeface="Arial"/>
              <a:buNone/>
              <a:defRPr sz="8100" b="0" i="0" u="none" strike="noStrike" cap="none">
                <a:solidFill>
                  <a:schemeClr val="lt1"/>
                </a:solidFill>
                <a:latin typeface="Calibri"/>
                <a:ea typeface="Calibri"/>
                <a:cs typeface="Calibri"/>
                <a:sym typeface="Calibri"/>
              </a:defRPr>
            </a:lvl1pPr>
            <a:lvl2pPr marL="2457841" marR="0" lvl="1" indent="-50778" algn="l" rtl="0">
              <a:lnSpc>
                <a:spcPct val="90000"/>
              </a:lnSpc>
              <a:spcBef>
                <a:spcPts val="3226"/>
              </a:spcBef>
              <a:buClr>
                <a:schemeClr val="accent1"/>
              </a:buClr>
              <a:buFont typeface="Arial"/>
              <a:buNone/>
              <a:defRPr sz="6500" b="0" i="0" u="none" strike="noStrike" cap="none">
                <a:solidFill>
                  <a:schemeClr val="lt1"/>
                </a:solidFill>
                <a:latin typeface="Calibri"/>
                <a:ea typeface="Calibri"/>
                <a:cs typeface="Calibri"/>
                <a:sym typeface="Calibri"/>
              </a:defRPr>
            </a:lvl2pPr>
            <a:lvl3pPr marL="4915687" marR="0" lvl="2" indent="-50355" algn="l" rtl="0">
              <a:lnSpc>
                <a:spcPct val="90000"/>
              </a:lnSpc>
              <a:spcBef>
                <a:spcPts val="3226"/>
              </a:spcBef>
              <a:buClr>
                <a:schemeClr val="accent1"/>
              </a:buClr>
              <a:buFont typeface="Arial"/>
              <a:buNone/>
              <a:defRPr sz="5200" b="0" i="0" u="none" strike="noStrike" cap="none">
                <a:solidFill>
                  <a:schemeClr val="lt1"/>
                </a:solidFill>
                <a:latin typeface="Calibri"/>
                <a:ea typeface="Calibri"/>
                <a:cs typeface="Calibri"/>
                <a:sym typeface="Calibri"/>
              </a:defRPr>
            </a:lvl3pPr>
            <a:lvl4pPr marL="7373528" marR="0" lvl="3" indent="-49924"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4pPr>
            <a:lvl5pPr marL="9831370" marR="0" lvl="4" indent="-49492"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5pPr>
            <a:lvl6pPr marL="12289215" marR="0" lvl="5" indent="-49065"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6pPr>
            <a:lvl7pPr marL="14747057" marR="0" lvl="6" indent="-48633"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7pPr>
            <a:lvl8pPr marL="17204898" marR="0" lvl="7" indent="-48202"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8pPr>
            <a:lvl9pPr marL="19662744" marR="0" lvl="8" indent="-47770"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19751041" y="2804160"/>
            <a:ext cx="21945602" cy="26822400"/>
          </a:xfrm>
          <a:prstGeom prst="rect">
            <a:avLst/>
          </a:prstGeom>
          <a:noFill/>
          <a:ln>
            <a:noFill/>
          </a:ln>
        </p:spPr>
        <p:txBody>
          <a:bodyPr lIns="368680" tIns="368680" rIns="368680" bIns="368680" anchor="t" anchorCtr="0"/>
          <a:lstStyle>
            <a:lvl1pPr marL="1228923" marR="0" lvl="0" indent="-511926" algn="l" rtl="0">
              <a:lnSpc>
                <a:spcPct val="90000"/>
              </a:lnSpc>
              <a:spcBef>
                <a:spcPts val="6452"/>
              </a:spcBef>
              <a:buClr>
                <a:schemeClr val="accent1"/>
              </a:buClr>
              <a:buSzPct val="100000"/>
              <a:buFont typeface="Arial"/>
              <a:buChar char="•"/>
              <a:defRPr sz="11300" b="0" i="0" u="none" strike="noStrike" cap="none">
                <a:solidFill>
                  <a:schemeClr val="lt1"/>
                </a:solidFill>
                <a:latin typeface="Calibri"/>
                <a:ea typeface="Calibri"/>
                <a:cs typeface="Calibri"/>
                <a:sym typeface="Calibri"/>
              </a:defRPr>
            </a:lvl1pPr>
            <a:lvl2pPr marL="2457841" marR="0" lvl="1" indent="-480980" algn="l" rtl="0">
              <a:lnSpc>
                <a:spcPct val="90000"/>
              </a:lnSpc>
              <a:spcBef>
                <a:spcPts val="3226"/>
              </a:spcBef>
              <a:buClr>
                <a:schemeClr val="accent1"/>
              </a:buClr>
              <a:buSzPct val="80000"/>
              <a:buFont typeface="Arial"/>
              <a:buChar char="•"/>
              <a:defRPr sz="9700" b="0" i="0" u="none" strike="noStrike" cap="none">
                <a:solidFill>
                  <a:schemeClr val="lt1"/>
                </a:solidFill>
                <a:latin typeface="Calibri"/>
                <a:ea typeface="Calibri"/>
                <a:cs typeface="Calibri"/>
                <a:sym typeface="Calibri"/>
              </a:defRPr>
            </a:lvl2pPr>
            <a:lvl3pPr marL="3686764" marR="0" lvl="2" indent="-562709"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3pPr>
            <a:lvl4pPr marL="4915687" marR="0" lvl="3" indent="-56249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4pPr>
            <a:lvl5pPr marL="6144606" marR="0" lvl="4" indent="-562273"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5pPr>
            <a:lvl6pPr marL="7373528" marR="0" lvl="5" indent="-562064"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6pPr>
            <a:lvl7pPr marL="8602451" marR="0" lvl="6" indent="-561846"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7pPr>
            <a:lvl8pPr marL="9831370" marR="0" lvl="7" indent="-561632"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8pPr>
            <a:lvl9pPr marL="11060293" marR="0" lvl="8" indent="-561415" algn="l" rtl="0">
              <a:lnSpc>
                <a:spcPct val="90000"/>
              </a:lnSpc>
              <a:spcBef>
                <a:spcPts val="3226"/>
              </a:spcBef>
              <a:buClr>
                <a:schemeClr val="accent1"/>
              </a:buClr>
              <a:buSzPct val="80000"/>
              <a:buFont typeface="Arial"/>
              <a:buChar char="•"/>
              <a:defRPr sz="8100" b="0" i="0" u="none" strike="noStrike" cap="none">
                <a:solidFill>
                  <a:schemeClr val="lt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12435844" y="30510487"/>
            <a:ext cx="19019516" cy="175260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389120" y="8168643"/>
            <a:ext cx="14630398" cy="11704315"/>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accent1"/>
              </a:buClr>
              <a:buFont typeface="Calibri"/>
              <a:buNone/>
              <a:defRPr sz="11300" b="0" i="0" u="none" strike="noStrike" cap="none">
                <a:solidFill>
                  <a:schemeClr val="accent1"/>
                </a:solidFill>
                <a:latin typeface="Calibri"/>
                <a:ea typeface="Calibri"/>
                <a:cs typeface="Calibri"/>
                <a:sym typeface="Calibri"/>
              </a:defRPr>
            </a:lvl1pPr>
            <a:lvl2pPr lvl="1" indent="0">
              <a:spcBef>
                <a:spcPts val="0"/>
              </a:spcBef>
              <a:buNone/>
              <a:defRPr sz="7300"/>
            </a:lvl2pPr>
            <a:lvl3pPr lvl="2" indent="0">
              <a:spcBef>
                <a:spcPts val="0"/>
              </a:spcBef>
              <a:buNone/>
              <a:defRPr sz="7300"/>
            </a:lvl3pPr>
            <a:lvl4pPr lvl="3" indent="0">
              <a:spcBef>
                <a:spcPts val="0"/>
              </a:spcBef>
              <a:buNone/>
              <a:defRPr sz="7300"/>
            </a:lvl4pPr>
            <a:lvl5pPr lvl="4" indent="0">
              <a:spcBef>
                <a:spcPts val="0"/>
              </a:spcBef>
              <a:buNone/>
              <a:defRPr sz="7300"/>
            </a:lvl5pPr>
            <a:lvl6pPr lvl="5" indent="0">
              <a:spcBef>
                <a:spcPts val="0"/>
              </a:spcBef>
              <a:buNone/>
              <a:defRPr sz="7300"/>
            </a:lvl6pPr>
            <a:lvl7pPr lvl="6" indent="0">
              <a:spcBef>
                <a:spcPts val="0"/>
              </a:spcBef>
              <a:buNone/>
              <a:defRPr sz="7300"/>
            </a:lvl7pPr>
            <a:lvl8pPr lvl="7" indent="0">
              <a:spcBef>
                <a:spcPts val="0"/>
              </a:spcBef>
              <a:buNone/>
              <a:defRPr sz="7300"/>
            </a:lvl8pPr>
            <a:lvl9pPr lvl="8" indent="0">
              <a:spcBef>
                <a:spcPts val="0"/>
              </a:spcBef>
              <a:buNone/>
              <a:defRPr sz="7300"/>
            </a:lvl9pPr>
          </a:lstStyle>
          <a:p>
            <a:endParaRPr/>
          </a:p>
        </p:txBody>
      </p:sp>
      <p:sp>
        <p:nvSpPr>
          <p:cNvPr id="83" name="Shape 83"/>
          <p:cNvSpPr txBox="1">
            <a:spLocks noGrp="1"/>
          </p:cNvSpPr>
          <p:nvPr>
            <p:ph type="body" idx="1"/>
          </p:nvPr>
        </p:nvSpPr>
        <p:spPr>
          <a:xfrm>
            <a:off x="4389120" y="20360643"/>
            <a:ext cx="14630398" cy="9265915"/>
          </a:xfrm>
          <a:prstGeom prst="rect">
            <a:avLst/>
          </a:prstGeom>
          <a:noFill/>
          <a:ln>
            <a:noFill/>
          </a:ln>
        </p:spPr>
        <p:txBody>
          <a:bodyPr lIns="368680" tIns="368680" rIns="368680" bIns="368680" anchor="t" anchorCtr="0"/>
          <a:lstStyle>
            <a:lvl1pPr marL="0" marR="0" lvl="0" indent="0" algn="l" rtl="0">
              <a:lnSpc>
                <a:spcPct val="90000"/>
              </a:lnSpc>
              <a:spcBef>
                <a:spcPts val="6452"/>
              </a:spcBef>
              <a:buClr>
                <a:schemeClr val="accent1"/>
              </a:buClr>
              <a:buFont typeface="Arial"/>
              <a:buNone/>
              <a:defRPr sz="8100" b="0" i="0" u="none" strike="noStrike" cap="none">
                <a:solidFill>
                  <a:schemeClr val="lt1"/>
                </a:solidFill>
                <a:latin typeface="Calibri"/>
                <a:ea typeface="Calibri"/>
                <a:cs typeface="Calibri"/>
                <a:sym typeface="Calibri"/>
              </a:defRPr>
            </a:lvl1pPr>
            <a:lvl2pPr marL="2457841" marR="0" lvl="1" indent="-50778" algn="l" rtl="0">
              <a:lnSpc>
                <a:spcPct val="90000"/>
              </a:lnSpc>
              <a:spcBef>
                <a:spcPts val="3226"/>
              </a:spcBef>
              <a:buClr>
                <a:schemeClr val="accent1"/>
              </a:buClr>
              <a:buFont typeface="Arial"/>
              <a:buNone/>
              <a:defRPr sz="6500" b="0" i="0" u="none" strike="noStrike" cap="none">
                <a:solidFill>
                  <a:schemeClr val="lt1"/>
                </a:solidFill>
                <a:latin typeface="Calibri"/>
                <a:ea typeface="Calibri"/>
                <a:cs typeface="Calibri"/>
                <a:sym typeface="Calibri"/>
              </a:defRPr>
            </a:lvl2pPr>
            <a:lvl3pPr marL="4915687" marR="0" lvl="2" indent="-50355" algn="l" rtl="0">
              <a:lnSpc>
                <a:spcPct val="90000"/>
              </a:lnSpc>
              <a:spcBef>
                <a:spcPts val="3226"/>
              </a:spcBef>
              <a:buClr>
                <a:schemeClr val="accent1"/>
              </a:buClr>
              <a:buFont typeface="Arial"/>
              <a:buNone/>
              <a:defRPr sz="5200" b="0" i="0" u="none" strike="noStrike" cap="none">
                <a:solidFill>
                  <a:schemeClr val="lt1"/>
                </a:solidFill>
                <a:latin typeface="Calibri"/>
                <a:ea typeface="Calibri"/>
                <a:cs typeface="Calibri"/>
                <a:sym typeface="Calibri"/>
              </a:defRPr>
            </a:lvl3pPr>
            <a:lvl4pPr marL="7373528" marR="0" lvl="3" indent="-49924"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4pPr>
            <a:lvl5pPr marL="9831370" marR="0" lvl="4" indent="-49492"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5pPr>
            <a:lvl6pPr marL="12289215" marR="0" lvl="5" indent="-49065"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6pPr>
            <a:lvl7pPr marL="14747057" marR="0" lvl="6" indent="-48633"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7pPr>
            <a:lvl8pPr marL="17204898" marR="0" lvl="7" indent="-48202"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8pPr>
            <a:lvl9pPr marL="19662744" marR="0" lvl="8" indent="-47770" algn="l" rtl="0">
              <a:lnSpc>
                <a:spcPct val="90000"/>
              </a:lnSpc>
              <a:spcBef>
                <a:spcPts val="3226"/>
              </a:spcBef>
              <a:buClr>
                <a:schemeClr val="accent1"/>
              </a:buClr>
              <a:buFont typeface="Arial"/>
              <a:buNone/>
              <a:defRPr sz="4800" b="0" i="0" u="none" strike="noStrike" cap="none">
                <a:solidFill>
                  <a:schemeClr val="lt1"/>
                </a:solidFill>
                <a:latin typeface="Calibri"/>
                <a:ea typeface="Calibri"/>
                <a:cs typeface="Calibri"/>
                <a:sym typeface="Calibri"/>
              </a:defRPr>
            </a:lvl9pPr>
          </a:lstStyle>
          <a:p>
            <a:endParaRPr/>
          </a:p>
        </p:txBody>
      </p:sp>
      <p:sp>
        <p:nvSpPr>
          <p:cNvPr id="84" name="Shape 84" descr="An empty placeholder to add an image. Click on the placeholder and select the image that you wish to add."/>
          <p:cNvSpPr>
            <a:spLocks noGrp="1"/>
          </p:cNvSpPr>
          <p:nvPr>
            <p:ph type="pic" idx="2"/>
          </p:nvPr>
        </p:nvSpPr>
        <p:spPr>
          <a:xfrm>
            <a:off x="19751041" y="2804160"/>
            <a:ext cx="21945602" cy="26822400"/>
          </a:xfrm>
          <a:prstGeom prst="rect">
            <a:avLst/>
          </a:prstGeom>
          <a:noFill/>
          <a:ln w="12700" cap="flat" cmpd="sng">
            <a:solidFill>
              <a:srgbClr val="3F3F3F"/>
            </a:solidFill>
            <a:prstDash val="solid"/>
            <a:miter/>
            <a:headEnd type="none" w="med" len="med"/>
            <a:tailEnd type="none" w="med" len="med"/>
          </a:ln>
        </p:spPr>
        <p:txBody>
          <a:bodyPr lIns="368680" tIns="368680" rIns="368680" bIns="368680" anchor="t" anchorCtr="0"/>
          <a:lstStyle>
            <a:lvl1pPr marL="0" marR="0" lvl="0" indent="0" algn="l" rtl="0">
              <a:lnSpc>
                <a:spcPct val="90000"/>
              </a:lnSpc>
              <a:spcBef>
                <a:spcPts val="6452"/>
              </a:spcBef>
              <a:buClr>
                <a:schemeClr val="accent1"/>
              </a:buClr>
              <a:buFont typeface="Arial"/>
              <a:buNone/>
              <a:defRPr sz="11300" b="0" i="0" u="none" strike="noStrike" cap="none">
                <a:solidFill>
                  <a:schemeClr val="lt1"/>
                </a:solidFill>
                <a:latin typeface="Calibri"/>
                <a:ea typeface="Calibri"/>
                <a:cs typeface="Calibri"/>
                <a:sym typeface="Calibri"/>
              </a:defRPr>
            </a:lvl1pPr>
            <a:lvl2pPr marL="2457841" marR="0" lvl="1" indent="-50778" algn="l" rtl="0">
              <a:lnSpc>
                <a:spcPct val="90000"/>
              </a:lnSpc>
              <a:spcBef>
                <a:spcPts val="3226"/>
              </a:spcBef>
              <a:buClr>
                <a:schemeClr val="accent1"/>
              </a:buClr>
              <a:buFont typeface="Arial"/>
              <a:buNone/>
              <a:defRPr sz="14900" b="0" i="0" u="none" strike="noStrike" cap="none">
                <a:solidFill>
                  <a:schemeClr val="lt1"/>
                </a:solidFill>
                <a:latin typeface="Calibri"/>
                <a:ea typeface="Calibri"/>
                <a:cs typeface="Calibri"/>
                <a:sym typeface="Calibri"/>
              </a:defRPr>
            </a:lvl2pPr>
            <a:lvl3pPr marL="4915687" marR="0" lvl="2" indent="-50355" algn="l" rtl="0">
              <a:lnSpc>
                <a:spcPct val="90000"/>
              </a:lnSpc>
              <a:spcBef>
                <a:spcPts val="3226"/>
              </a:spcBef>
              <a:buClr>
                <a:schemeClr val="accent1"/>
              </a:buClr>
              <a:buFont typeface="Arial"/>
              <a:buNone/>
              <a:defRPr sz="12900" b="0" i="0" u="none" strike="noStrike" cap="none">
                <a:solidFill>
                  <a:schemeClr val="lt1"/>
                </a:solidFill>
                <a:latin typeface="Calibri"/>
                <a:ea typeface="Calibri"/>
                <a:cs typeface="Calibri"/>
                <a:sym typeface="Calibri"/>
              </a:defRPr>
            </a:lvl3pPr>
            <a:lvl4pPr marL="7373528" marR="0" lvl="3" indent="-49924" algn="l" rtl="0">
              <a:lnSpc>
                <a:spcPct val="90000"/>
              </a:lnSpc>
              <a:spcBef>
                <a:spcPts val="3226"/>
              </a:spcBef>
              <a:buClr>
                <a:schemeClr val="accent1"/>
              </a:buClr>
              <a:buFont typeface="Arial"/>
              <a:buNone/>
              <a:defRPr sz="10900" b="0" i="0" u="none" strike="noStrike" cap="none">
                <a:solidFill>
                  <a:schemeClr val="lt1"/>
                </a:solidFill>
                <a:latin typeface="Calibri"/>
                <a:ea typeface="Calibri"/>
                <a:cs typeface="Calibri"/>
                <a:sym typeface="Calibri"/>
              </a:defRPr>
            </a:lvl4pPr>
            <a:lvl5pPr marL="9831370" marR="0" lvl="4" indent="-49492" algn="l" rtl="0">
              <a:lnSpc>
                <a:spcPct val="90000"/>
              </a:lnSpc>
              <a:spcBef>
                <a:spcPts val="3226"/>
              </a:spcBef>
              <a:buClr>
                <a:schemeClr val="accent1"/>
              </a:buClr>
              <a:buFont typeface="Arial"/>
              <a:buNone/>
              <a:defRPr sz="10900" b="0" i="0" u="none" strike="noStrike" cap="none">
                <a:solidFill>
                  <a:schemeClr val="lt1"/>
                </a:solidFill>
                <a:latin typeface="Calibri"/>
                <a:ea typeface="Calibri"/>
                <a:cs typeface="Calibri"/>
                <a:sym typeface="Calibri"/>
              </a:defRPr>
            </a:lvl5pPr>
            <a:lvl6pPr marL="12289215" marR="0" lvl="5" indent="-49065" algn="l" rtl="0">
              <a:lnSpc>
                <a:spcPct val="90000"/>
              </a:lnSpc>
              <a:spcBef>
                <a:spcPts val="3226"/>
              </a:spcBef>
              <a:buClr>
                <a:schemeClr val="accent1"/>
              </a:buClr>
              <a:buFont typeface="Arial"/>
              <a:buNone/>
              <a:defRPr sz="10900" b="0" i="0" u="none" strike="noStrike" cap="none">
                <a:solidFill>
                  <a:schemeClr val="lt1"/>
                </a:solidFill>
                <a:latin typeface="Calibri"/>
                <a:ea typeface="Calibri"/>
                <a:cs typeface="Calibri"/>
                <a:sym typeface="Calibri"/>
              </a:defRPr>
            </a:lvl6pPr>
            <a:lvl7pPr marL="14747057" marR="0" lvl="6" indent="-48633" algn="l" rtl="0">
              <a:lnSpc>
                <a:spcPct val="90000"/>
              </a:lnSpc>
              <a:spcBef>
                <a:spcPts val="3226"/>
              </a:spcBef>
              <a:buClr>
                <a:schemeClr val="accent1"/>
              </a:buClr>
              <a:buFont typeface="Arial"/>
              <a:buNone/>
              <a:defRPr sz="10900" b="0" i="0" u="none" strike="noStrike" cap="none">
                <a:solidFill>
                  <a:schemeClr val="lt1"/>
                </a:solidFill>
                <a:latin typeface="Calibri"/>
                <a:ea typeface="Calibri"/>
                <a:cs typeface="Calibri"/>
                <a:sym typeface="Calibri"/>
              </a:defRPr>
            </a:lvl7pPr>
            <a:lvl8pPr marL="17204898" marR="0" lvl="7" indent="-48202" algn="l" rtl="0">
              <a:lnSpc>
                <a:spcPct val="90000"/>
              </a:lnSpc>
              <a:spcBef>
                <a:spcPts val="3226"/>
              </a:spcBef>
              <a:buClr>
                <a:schemeClr val="accent1"/>
              </a:buClr>
              <a:buFont typeface="Arial"/>
              <a:buNone/>
              <a:defRPr sz="10900" b="0" i="0" u="none" strike="noStrike" cap="none">
                <a:solidFill>
                  <a:schemeClr val="lt1"/>
                </a:solidFill>
                <a:latin typeface="Calibri"/>
                <a:ea typeface="Calibri"/>
                <a:cs typeface="Calibri"/>
                <a:sym typeface="Calibri"/>
              </a:defRPr>
            </a:lvl8pPr>
            <a:lvl9pPr marL="19662744" marR="0" lvl="8" indent="-47770" algn="l" rtl="0">
              <a:lnSpc>
                <a:spcPct val="90000"/>
              </a:lnSpc>
              <a:spcBef>
                <a:spcPts val="3226"/>
              </a:spcBef>
              <a:buClr>
                <a:schemeClr val="accent1"/>
              </a:buClr>
              <a:buFont typeface="Arial"/>
              <a:buNone/>
              <a:defRPr sz="10900" b="0" i="0" u="none" strike="noStrike" cap="none">
                <a:solidFill>
                  <a:schemeClr val="lt1"/>
                </a:solidFill>
                <a:latin typeface="Calibri"/>
                <a:ea typeface="Calibri"/>
                <a:cs typeface="Calibri"/>
                <a:sym typeface="Calibri"/>
              </a:defRPr>
            </a:lvl9pPr>
          </a:lstStyle>
          <a:p>
            <a:endParaRPr/>
          </a:p>
        </p:txBody>
      </p:sp>
      <p:sp>
        <p:nvSpPr>
          <p:cNvPr id="85" name="Shape 85"/>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86" name="Shape 86"/>
          <p:cNvSpPr txBox="1">
            <a:spLocks noGrp="1"/>
          </p:cNvSpPr>
          <p:nvPr>
            <p:ph type="ftr" idx="11"/>
          </p:nvPr>
        </p:nvSpPr>
        <p:spPr>
          <a:xfrm>
            <a:off x="12435844" y="30510487"/>
            <a:ext cx="19019516" cy="175260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87" name="Shape 87"/>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00000"/>
            </a:gs>
            <a:gs pos="85000">
              <a:srgbClr val="0D172F"/>
            </a:gs>
            <a:gs pos="100000">
              <a:srgbClr val="122041"/>
            </a:gs>
          </a:gsLst>
          <a:lin ang="3600000" scaled="0"/>
        </a:gradFill>
        <a:effectLst/>
      </p:bgPr>
    </p:bg>
    <p:spTree>
      <p:nvGrpSpPr>
        <p:cNvPr id="1" name="Shape 9"/>
        <p:cNvGrpSpPr/>
        <p:nvPr/>
      </p:nvGrpSpPr>
      <p:grpSpPr>
        <a:xfrm>
          <a:off x="0" y="0"/>
          <a:ext cx="0" cy="0"/>
          <a:chOff x="0" y="0"/>
          <a:chExt cx="0" cy="0"/>
        </a:xfrm>
      </p:grpSpPr>
      <p:grpSp>
        <p:nvGrpSpPr>
          <p:cNvPr id="10" name="Shape 10"/>
          <p:cNvGrpSpPr/>
          <p:nvPr/>
        </p:nvGrpSpPr>
        <p:grpSpPr>
          <a:xfrm>
            <a:off x="-57142" y="-15228"/>
            <a:ext cx="2952744" cy="25100280"/>
            <a:chOff x="-11905" y="-2380"/>
            <a:chExt cx="615155" cy="3921919"/>
          </a:xfrm>
        </p:grpSpPr>
        <p:sp>
          <p:nvSpPr>
            <p:cNvPr id="11" name="Shape 11"/>
            <p:cNvSpPr/>
            <p:nvPr/>
          </p:nvSpPr>
          <p:spPr>
            <a:xfrm>
              <a:off x="-9526" y="0"/>
              <a:ext cx="612775" cy="3919538"/>
            </a:xfrm>
            <a:custGeom>
              <a:avLst/>
              <a:gdLst/>
              <a:ahLst/>
              <a:cxnLst/>
              <a:rect l="0" t="0" r="0" b="0"/>
              <a:pathLst>
                <a:path w="120000" h="120000" extrusionOk="0">
                  <a:moveTo>
                    <a:pt x="0" y="120000"/>
                  </a:moveTo>
                  <a:lnTo>
                    <a:pt x="120000" y="91373"/>
                  </a:lnTo>
                  <a:lnTo>
                    <a:pt x="120000" y="0"/>
                  </a:lnTo>
                </a:path>
              </a:pathLst>
            </a:custGeom>
            <a:noFill/>
            <a:ln w="38100" cap="flat" cmpd="sng">
              <a:solidFill>
                <a:srgbClr val="00727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9700" b="0" i="0" u="none" strike="noStrike" cap="none">
                <a:solidFill>
                  <a:schemeClr val="lt1"/>
                </a:solidFill>
                <a:latin typeface="Calibri"/>
                <a:ea typeface="Calibri"/>
                <a:cs typeface="Calibri"/>
                <a:sym typeface="Calibri"/>
              </a:endParaRPr>
            </a:p>
          </p:txBody>
        </p:sp>
        <p:sp>
          <p:nvSpPr>
            <p:cNvPr id="12" name="Shape 12"/>
            <p:cNvSpPr/>
            <p:nvPr/>
          </p:nvSpPr>
          <p:spPr>
            <a:xfrm>
              <a:off x="-11905" y="0"/>
              <a:ext cx="410750" cy="3421856"/>
            </a:xfrm>
            <a:custGeom>
              <a:avLst/>
              <a:gdLst/>
              <a:ahLst/>
              <a:cxnLst/>
              <a:rect l="0" t="0" r="0" b="0"/>
              <a:pathLst>
                <a:path w="120000" h="120000" extrusionOk="0">
                  <a:moveTo>
                    <a:pt x="0" y="120000"/>
                  </a:moveTo>
                  <a:lnTo>
                    <a:pt x="120000" y="98146"/>
                  </a:lnTo>
                  <a:lnTo>
                    <a:pt x="119656" y="0"/>
                  </a:lnTo>
                </a:path>
              </a:pathLst>
            </a:custGeom>
            <a:noFill/>
            <a:ln w="28575" cap="flat" cmpd="sng">
              <a:solidFill>
                <a:srgbClr val="00727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9700" b="0" i="0" u="none" strike="noStrike" cap="none">
                <a:solidFill>
                  <a:schemeClr val="lt1"/>
                </a:solidFill>
                <a:latin typeface="Calibri"/>
                <a:ea typeface="Calibri"/>
                <a:cs typeface="Calibri"/>
                <a:sym typeface="Calibri"/>
              </a:endParaRPr>
            </a:p>
          </p:txBody>
        </p:sp>
        <p:sp>
          <p:nvSpPr>
            <p:cNvPr id="13" name="Shape 13"/>
            <p:cNvSpPr/>
            <p:nvPr/>
          </p:nvSpPr>
          <p:spPr>
            <a:xfrm>
              <a:off x="-7144" y="-2380"/>
              <a:ext cx="238918" cy="2976561"/>
            </a:xfrm>
            <a:custGeom>
              <a:avLst/>
              <a:gdLst/>
              <a:ahLst/>
              <a:cxnLst/>
              <a:rect l="0" t="0" r="0" b="0"/>
              <a:pathLst>
                <a:path w="120000" h="120000" extrusionOk="0">
                  <a:moveTo>
                    <a:pt x="0" y="120000"/>
                  </a:moveTo>
                  <a:lnTo>
                    <a:pt x="119999" y="105470"/>
                  </a:lnTo>
                  <a:cubicBezTo>
                    <a:pt x="119866" y="70313"/>
                    <a:pt x="119734" y="35156"/>
                    <a:pt x="119601" y="0"/>
                  </a:cubicBezTo>
                </a:path>
              </a:pathLst>
            </a:custGeom>
            <a:noFill/>
            <a:ln w="25400" cap="flat" cmpd="sng">
              <a:solidFill>
                <a:srgbClr val="004C4C"/>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9700" b="0" i="0" u="none" strike="noStrike" cap="none">
                <a:solidFill>
                  <a:schemeClr val="lt1"/>
                </a:solidFill>
                <a:latin typeface="Calibri"/>
                <a:ea typeface="Calibri"/>
                <a:cs typeface="Calibri"/>
                <a:sym typeface="Calibri"/>
              </a:endParaRPr>
            </a:p>
          </p:txBody>
        </p:sp>
      </p:grpSp>
      <p:sp>
        <p:nvSpPr>
          <p:cNvPr id="14" name="Shape 14"/>
          <p:cNvSpPr txBox="1">
            <a:spLocks noGrp="1"/>
          </p:cNvSpPr>
          <p:nvPr>
            <p:ph type="title"/>
          </p:nvPr>
        </p:nvSpPr>
        <p:spPr>
          <a:xfrm>
            <a:off x="4389122" y="1318257"/>
            <a:ext cx="37307515" cy="5875018"/>
          </a:xfrm>
          <a:prstGeom prst="rect">
            <a:avLst/>
          </a:prstGeom>
          <a:noFill/>
          <a:ln>
            <a:noFill/>
          </a:ln>
        </p:spPr>
        <p:txBody>
          <a:bodyPr lIns="368680" tIns="368680" rIns="368680" bIns="368680" anchor="b" anchorCtr="0"/>
          <a:lstStyle>
            <a:lvl1pPr marL="0" marR="0" lvl="0" indent="0" algn="l" rtl="0">
              <a:lnSpc>
                <a:spcPct val="90000"/>
              </a:lnSpc>
              <a:spcBef>
                <a:spcPts val="0"/>
              </a:spcBef>
              <a:buClr>
                <a:schemeClr val="lt1"/>
              </a:buClr>
              <a:buFont typeface="Calibri"/>
              <a:buNone/>
              <a:defRPr sz="36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 name="Shape 15"/>
          <p:cNvSpPr txBox="1">
            <a:spLocks noGrp="1"/>
          </p:cNvSpPr>
          <p:nvPr>
            <p:ph type="body" idx="1"/>
          </p:nvPr>
        </p:nvSpPr>
        <p:spPr>
          <a:xfrm>
            <a:off x="4389122" y="8168625"/>
            <a:ext cx="37307515" cy="21418906"/>
          </a:xfrm>
          <a:prstGeom prst="rect">
            <a:avLst/>
          </a:prstGeom>
          <a:noFill/>
          <a:ln>
            <a:noFill/>
          </a:ln>
        </p:spPr>
        <p:txBody>
          <a:bodyPr lIns="368680" tIns="368680" rIns="368680" bIns="368680" anchor="t" anchorCtr="0"/>
          <a:lstStyle>
            <a:lvl1pPr marL="304747" marR="0" lvl="0" indent="-126947" algn="l" rtl="0">
              <a:lnSpc>
                <a:spcPct val="90000"/>
              </a:lnSpc>
              <a:spcBef>
                <a:spcPts val="1600"/>
              </a:spcBef>
              <a:buClr>
                <a:schemeClr val="accent1"/>
              </a:buClr>
              <a:buSzPct val="100000"/>
              <a:buFont typeface="Arial"/>
              <a:buChar char="•"/>
              <a:defRPr sz="2800" b="0" i="0" u="none" strike="noStrike" cap="none">
                <a:solidFill>
                  <a:schemeClr val="lt1"/>
                </a:solidFill>
                <a:latin typeface="Calibri"/>
                <a:ea typeface="Calibri"/>
                <a:cs typeface="Calibri"/>
                <a:sym typeface="Calibri"/>
              </a:defRPr>
            </a:lvl1pPr>
            <a:lvl2pPr marL="609493" marR="0" lvl="1" indent="-119273" algn="l" rtl="0">
              <a:lnSpc>
                <a:spcPct val="90000"/>
              </a:lnSpc>
              <a:spcBef>
                <a:spcPts val="800"/>
              </a:spcBef>
              <a:buClr>
                <a:schemeClr val="accent1"/>
              </a:buClr>
              <a:buSzPct val="80000"/>
              <a:buFont typeface="Arial"/>
              <a:buChar char="•"/>
              <a:defRPr sz="2400" b="0" i="0" u="none" strike="noStrike" cap="none">
                <a:solidFill>
                  <a:schemeClr val="lt1"/>
                </a:solidFill>
                <a:latin typeface="Calibri"/>
                <a:ea typeface="Calibri"/>
                <a:cs typeface="Calibri"/>
                <a:sym typeface="Calibri"/>
              </a:defRPr>
            </a:lvl2pPr>
            <a:lvl3pPr marL="914240" marR="0" lvl="2" indent="-139540" algn="l" rtl="0">
              <a:lnSpc>
                <a:spcPct val="90000"/>
              </a:lnSpc>
              <a:spcBef>
                <a:spcPts val="800"/>
              </a:spcBef>
              <a:buClr>
                <a:schemeClr val="accent1"/>
              </a:buClr>
              <a:buSzPct val="80000"/>
              <a:buFont typeface="Arial"/>
              <a:buChar char="•"/>
              <a:defRPr sz="2000" b="0" i="0" u="none" strike="noStrike" cap="none">
                <a:solidFill>
                  <a:schemeClr val="lt1"/>
                </a:solidFill>
                <a:latin typeface="Calibri"/>
                <a:ea typeface="Calibri"/>
                <a:cs typeface="Calibri"/>
                <a:sym typeface="Calibri"/>
              </a:defRPr>
            </a:lvl3pPr>
            <a:lvl4pPr marL="1218987" marR="0" lvl="3" indent="-139487" algn="l" rtl="0">
              <a:lnSpc>
                <a:spcPct val="90000"/>
              </a:lnSpc>
              <a:spcBef>
                <a:spcPts val="800"/>
              </a:spcBef>
              <a:buClr>
                <a:schemeClr val="accent1"/>
              </a:buClr>
              <a:buSzPct val="80000"/>
              <a:buFont typeface="Arial"/>
              <a:buChar char="•"/>
              <a:defRPr sz="2000" b="0" i="0" u="none" strike="noStrike" cap="none">
                <a:solidFill>
                  <a:schemeClr val="lt1"/>
                </a:solidFill>
                <a:latin typeface="Calibri"/>
                <a:ea typeface="Calibri"/>
                <a:cs typeface="Calibri"/>
                <a:sym typeface="Calibri"/>
              </a:defRPr>
            </a:lvl4pPr>
            <a:lvl5pPr marL="1523733" marR="0" lvl="4" indent="-139432" algn="l" rtl="0">
              <a:lnSpc>
                <a:spcPct val="90000"/>
              </a:lnSpc>
              <a:spcBef>
                <a:spcPts val="800"/>
              </a:spcBef>
              <a:buClr>
                <a:schemeClr val="accent1"/>
              </a:buClr>
              <a:buSzPct val="80000"/>
              <a:buFont typeface="Arial"/>
              <a:buChar char="•"/>
              <a:defRPr sz="2000" b="0" i="0" u="none" strike="noStrike" cap="none">
                <a:solidFill>
                  <a:schemeClr val="lt1"/>
                </a:solidFill>
                <a:latin typeface="Calibri"/>
                <a:ea typeface="Calibri"/>
                <a:cs typeface="Calibri"/>
                <a:sym typeface="Calibri"/>
              </a:defRPr>
            </a:lvl5pPr>
            <a:lvl6pPr marL="1828480" marR="0" lvl="5" indent="-139380" algn="l" rtl="0">
              <a:lnSpc>
                <a:spcPct val="90000"/>
              </a:lnSpc>
              <a:spcBef>
                <a:spcPts val="800"/>
              </a:spcBef>
              <a:buClr>
                <a:schemeClr val="accent1"/>
              </a:buClr>
              <a:buSzPct val="80000"/>
              <a:buFont typeface="Arial"/>
              <a:buChar char="•"/>
              <a:defRPr sz="2000" b="0" i="0" u="none" strike="noStrike" cap="none">
                <a:solidFill>
                  <a:schemeClr val="lt1"/>
                </a:solidFill>
                <a:latin typeface="Calibri"/>
                <a:ea typeface="Calibri"/>
                <a:cs typeface="Calibri"/>
                <a:sym typeface="Calibri"/>
              </a:defRPr>
            </a:lvl6pPr>
            <a:lvl7pPr marL="2133227" marR="0" lvl="6" indent="-139326" algn="l" rtl="0">
              <a:lnSpc>
                <a:spcPct val="90000"/>
              </a:lnSpc>
              <a:spcBef>
                <a:spcPts val="800"/>
              </a:spcBef>
              <a:buClr>
                <a:schemeClr val="accent1"/>
              </a:buClr>
              <a:buSzPct val="80000"/>
              <a:buFont typeface="Arial"/>
              <a:buChar char="•"/>
              <a:defRPr sz="2000" b="0" i="0" u="none" strike="noStrike" cap="none">
                <a:solidFill>
                  <a:schemeClr val="lt1"/>
                </a:solidFill>
                <a:latin typeface="Calibri"/>
                <a:ea typeface="Calibri"/>
                <a:cs typeface="Calibri"/>
                <a:sym typeface="Calibri"/>
              </a:defRPr>
            </a:lvl7pPr>
            <a:lvl8pPr marL="2437973" marR="0" lvl="7" indent="-139273" algn="l" rtl="0">
              <a:lnSpc>
                <a:spcPct val="90000"/>
              </a:lnSpc>
              <a:spcBef>
                <a:spcPts val="800"/>
              </a:spcBef>
              <a:buClr>
                <a:schemeClr val="accent1"/>
              </a:buClr>
              <a:buSzPct val="80000"/>
              <a:buFont typeface="Arial"/>
              <a:buChar char="•"/>
              <a:defRPr sz="2000" b="0" i="0" u="none" strike="noStrike" cap="none">
                <a:solidFill>
                  <a:schemeClr val="lt1"/>
                </a:solidFill>
                <a:latin typeface="Calibri"/>
                <a:ea typeface="Calibri"/>
                <a:cs typeface="Calibri"/>
                <a:sym typeface="Calibri"/>
              </a:defRPr>
            </a:lvl8pPr>
            <a:lvl9pPr marL="2742720" marR="0" lvl="8" indent="-139219" algn="l" rtl="0">
              <a:lnSpc>
                <a:spcPct val="90000"/>
              </a:lnSpc>
              <a:spcBef>
                <a:spcPts val="800"/>
              </a:spcBef>
              <a:buClr>
                <a:schemeClr val="accent1"/>
              </a:buClr>
              <a:buSzPct val="8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6" name="Shape 16"/>
          <p:cNvSpPr txBox="1">
            <a:spLocks noGrp="1"/>
          </p:cNvSpPr>
          <p:nvPr>
            <p:ph type="dt" idx="10"/>
          </p:nvPr>
        </p:nvSpPr>
        <p:spPr>
          <a:xfrm>
            <a:off x="4389118" y="30510487"/>
            <a:ext cx="8046720" cy="1752600"/>
          </a:xfrm>
          <a:prstGeom prst="rect">
            <a:avLst/>
          </a:prstGeom>
          <a:noFill/>
          <a:ln>
            <a:noFill/>
          </a:ln>
        </p:spPr>
        <p:txBody>
          <a:bodyPr lIns="368680" tIns="368680" rIns="368680" bIns="368680" anchor="ctr" anchorCtr="0"/>
          <a:lstStyle>
            <a:lvl1pPr marL="0" marR="0" lvl="0" indent="0" algn="l"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12435844" y="30510487"/>
            <a:ext cx="19019516" cy="1752600"/>
          </a:xfrm>
          <a:prstGeom prst="rect">
            <a:avLst/>
          </a:prstGeom>
          <a:noFill/>
          <a:ln>
            <a:noFill/>
          </a:ln>
        </p:spPr>
        <p:txBody>
          <a:bodyPr lIns="368680" tIns="368680" rIns="368680" bIns="368680" anchor="ctr" anchorCtr="0"/>
          <a:lstStyle>
            <a:lvl1pPr marL="0" marR="0" lvl="0" indent="0" algn="ctr" rtl="0">
              <a:spcBef>
                <a:spcPts val="0"/>
              </a:spcBef>
              <a:buNone/>
              <a:defRPr sz="4800" b="0" i="0" u="none" strike="noStrike" cap="none">
                <a:solidFill>
                  <a:schemeClr val="lt1"/>
                </a:solidFill>
                <a:latin typeface="Calibri"/>
                <a:ea typeface="Calibri"/>
                <a:cs typeface="Calibri"/>
                <a:sym typeface="Calibri"/>
              </a:defRPr>
            </a:lvl1pPr>
            <a:lvl2pPr marL="2457841" marR="0" lvl="1" indent="-50778" algn="l" rtl="0">
              <a:spcBef>
                <a:spcPts val="0"/>
              </a:spcBef>
              <a:buNone/>
              <a:defRPr sz="9700" b="0" i="0" u="none" strike="noStrike" cap="none">
                <a:solidFill>
                  <a:schemeClr val="lt1"/>
                </a:solidFill>
                <a:latin typeface="Calibri"/>
                <a:ea typeface="Calibri"/>
                <a:cs typeface="Calibri"/>
                <a:sym typeface="Calibri"/>
              </a:defRPr>
            </a:lvl2pPr>
            <a:lvl3pPr marL="4915687" marR="0" lvl="2" indent="-50355" algn="l" rtl="0">
              <a:spcBef>
                <a:spcPts val="0"/>
              </a:spcBef>
              <a:buNone/>
              <a:defRPr sz="9700" b="0" i="0" u="none" strike="noStrike" cap="none">
                <a:solidFill>
                  <a:schemeClr val="lt1"/>
                </a:solidFill>
                <a:latin typeface="Calibri"/>
                <a:ea typeface="Calibri"/>
                <a:cs typeface="Calibri"/>
                <a:sym typeface="Calibri"/>
              </a:defRPr>
            </a:lvl3pPr>
            <a:lvl4pPr marL="7373528" marR="0" lvl="3" indent="-49924" algn="l" rtl="0">
              <a:spcBef>
                <a:spcPts val="0"/>
              </a:spcBef>
              <a:buNone/>
              <a:defRPr sz="9700" b="0" i="0" u="none" strike="noStrike" cap="none">
                <a:solidFill>
                  <a:schemeClr val="lt1"/>
                </a:solidFill>
                <a:latin typeface="Calibri"/>
                <a:ea typeface="Calibri"/>
                <a:cs typeface="Calibri"/>
                <a:sym typeface="Calibri"/>
              </a:defRPr>
            </a:lvl4pPr>
            <a:lvl5pPr marL="9831370" marR="0" lvl="4" indent="-49492" algn="l" rtl="0">
              <a:spcBef>
                <a:spcPts val="0"/>
              </a:spcBef>
              <a:buNone/>
              <a:defRPr sz="9700" b="0" i="0" u="none" strike="noStrike" cap="none">
                <a:solidFill>
                  <a:schemeClr val="lt1"/>
                </a:solidFill>
                <a:latin typeface="Calibri"/>
                <a:ea typeface="Calibri"/>
                <a:cs typeface="Calibri"/>
                <a:sym typeface="Calibri"/>
              </a:defRPr>
            </a:lvl5pPr>
            <a:lvl6pPr marL="12289215" marR="0" lvl="5" indent="-49065" algn="l" rtl="0">
              <a:spcBef>
                <a:spcPts val="0"/>
              </a:spcBef>
              <a:buNone/>
              <a:defRPr sz="9700" b="0" i="0" u="none" strike="noStrike" cap="none">
                <a:solidFill>
                  <a:schemeClr val="lt1"/>
                </a:solidFill>
                <a:latin typeface="Calibri"/>
                <a:ea typeface="Calibri"/>
                <a:cs typeface="Calibri"/>
                <a:sym typeface="Calibri"/>
              </a:defRPr>
            </a:lvl6pPr>
            <a:lvl7pPr marL="14747057" marR="0" lvl="6" indent="-48633" algn="l" rtl="0">
              <a:spcBef>
                <a:spcPts val="0"/>
              </a:spcBef>
              <a:buNone/>
              <a:defRPr sz="9700" b="0" i="0" u="none" strike="noStrike" cap="none">
                <a:solidFill>
                  <a:schemeClr val="lt1"/>
                </a:solidFill>
                <a:latin typeface="Calibri"/>
                <a:ea typeface="Calibri"/>
                <a:cs typeface="Calibri"/>
                <a:sym typeface="Calibri"/>
              </a:defRPr>
            </a:lvl7pPr>
            <a:lvl8pPr marL="17204898" marR="0" lvl="7" indent="-48202" algn="l" rtl="0">
              <a:spcBef>
                <a:spcPts val="0"/>
              </a:spcBef>
              <a:buNone/>
              <a:defRPr sz="9700" b="0" i="0" u="none" strike="noStrike" cap="none">
                <a:solidFill>
                  <a:schemeClr val="lt1"/>
                </a:solidFill>
                <a:latin typeface="Calibri"/>
                <a:ea typeface="Calibri"/>
                <a:cs typeface="Calibri"/>
                <a:sym typeface="Calibri"/>
              </a:defRPr>
            </a:lvl8pPr>
            <a:lvl9pPr marL="19662744" marR="0" lvl="8" indent="-47770" algn="l" rtl="0">
              <a:spcBef>
                <a:spcPts val="0"/>
              </a:spcBef>
              <a:buNone/>
              <a:defRPr sz="9700" b="0" i="0" u="none" strike="noStrike" cap="none">
                <a:solidFill>
                  <a:schemeClr val="lt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38039044" y="30510487"/>
            <a:ext cx="3657598" cy="1752600"/>
          </a:xfrm>
          <a:prstGeom prst="rect">
            <a:avLst/>
          </a:prstGeom>
          <a:noFill/>
          <a:ln>
            <a:noFill/>
          </a:ln>
        </p:spPr>
        <p:txBody>
          <a:bodyPr lIns="491473" tIns="245686" rIns="491473" bIns="245686" anchor="ctr" anchorCtr="0">
            <a:noAutofit/>
          </a:bodyPr>
          <a:lstStyle/>
          <a:p>
            <a:pPr algn="r">
              <a:buSzPct val="25000"/>
            </a:pPr>
            <a:fld id="{00000000-1234-1234-1234-123412341234}" type="slidenum">
              <a:rPr lang="en-US" sz="4800" smtClean="0">
                <a:solidFill>
                  <a:schemeClr val="lt1"/>
                </a:solidFill>
                <a:latin typeface="Calibri"/>
                <a:ea typeface="Calibri"/>
                <a:cs typeface="Calibri"/>
                <a:sym typeface="Calibri"/>
              </a:rPr>
              <a:pPr algn="r">
                <a:buSzPct val="25000"/>
              </a:pPr>
              <a:t>‹#›</a:t>
            </a:fld>
            <a:endParaRPr lang="en-US" sz="4800">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56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9939AC"/>
            </a:gs>
            <a:gs pos="48000">
              <a:srgbClr val="A12DA1"/>
            </a:gs>
            <a:gs pos="100000">
              <a:srgbClr val="E1E7F4"/>
            </a:gs>
          </a:gsLst>
          <a:lin ang="16200038" scaled="0"/>
        </a:gradFill>
        <a:effectLst/>
      </p:bgPr>
    </p:bg>
    <p:spTree>
      <p:nvGrpSpPr>
        <p:cNvPr id="1" name="Shape 64"/>
        <p:cNvGrpSpPr/>
        <p:nvPr/>
      </p:nvGrpSpPr>
      <p:grpSpPr>
        <a:xfrm>
          <a:off x="0" y="0"/>
          <a:ext cx="0" cy="0"/>
          <a:chOff x="0" y="0"/>
          <a:chExt cx="0" cy="0"/>
        </a:xfrm>
      </p:grpSpPr>
      <p:sp>
        <p:nvSpPr>
          <p:cNvPr id="65" name="Shape 65"/>
          <p:cNvSpPr/>
          <p:nvPr/>
        </p:nvSpPr>
        <p:spPr>
          <a:xfrm>
            <a:off x="2" y="2"/>
            <a:ext cx="43891200" cy="4800600"/>
          </a:xfrm>
          <a:prstGeom prst="rect">
            <a:avLst/>
          </a:prstGeom>
          <a:solidFill>
            <a:srgbClr val="425EA9"/>
          </a:solidFill>
          <a:ln w="9525" cap="flat" cmpd="sng">
            <a:solidFill>
              <a:schemeClr val="dk1"/>
            </a:solidFill>
            <a:prstDash val="solid"/>
            <a:miter/>
            <a:headEnd type="none" w="med" len="med"/>
            <a:tailEnd type="none" w="med" len="med"/>
          </a:ln>
        </p:spPr>
        <p:txBody>
          <a:bodyPr lIns="91395" tIns="45685" rIns="91395" bIns="45685" anchor="ctr" anchorCtr="0">
            <a:noAutofit/>
          </a:bodyPr>
          <a:lstStyle/>
          <a:p>
            <a:pPr>
              <a:buClr>
                <a:srgbClr val="000000"/>
              </a:buClr>
              <a:buFont typeface="Arial"/>
              <a:buNone/>
            </a:pPr>
            <a:endParaRPr sz="8500">
              <a:latin typeface="Calibri"/>
              <a:ea typeface="Calibri"/>
              <a:cs typeface="Calibri"/>
              <a:sym typeface="Calibri"/>
            </a:endParaRPr>
          </a:p>
        </p:txBody>
      </p:sp>
      <p:sp>
        <p:nvSpPr>
          <p:cNvPr id="66" name="Shape 66"/>
          <p:cNvSpPr/>
          <p:nvPr/>
        </p:nvSpPr>
        <p:spPr>
          <a:xfrm>
            <a:off x="2" y="4800600"/>
            <a:ext cx="43891200" cy="45600"/>
          </a:xfrm>
          <a:prstGeom prst="rect">
            <a:avLst/>
          </a:prstGeom>
          <a:solidFill>
            <a:srgbClr val="2C3F71"/>
          </a:solidFill>
          <a:ln w="152400" cap="flat" cmpd="sng">
            <a:solidFill>
              <a:srgbClr val="2C3F71"/>
            </a:solidFill>
            <a:prstDash val="solid"/>
            <a:miter/>
            <a:headEnd type="none" w="med" len="med"/>
            <a:tailEnd type="none" w="med" len="med"/>
          </a:ln>
        </p:spPr>
        <p:txBody>
          <a:bodyPr lIns="91395" tIns="45685" rIns="91395" bIns="45685" anchor="ctr" anchorCtr="0">
            <a:noAutofit/>
          </a:bodyPr>
          <a:lstStyle/>
          <a:p>
            <a:pPr>
              <a:buClr>
                <a:srgbClr val="000000"/>
              </a:buClr>
              <a:buFont typeface="Arial"/>
              <a:buNone/>
            </a:pPr>
            <a:endParaRPr sz="8500">
              <a:latin typeface="Calibri"/>
              <a:ea typeface="Calibri"/>
              <a:cs typeface="Calibri"/>
              <a:sym typeface="Calibri"/>
            </a:endParaRPr>
          </a:p>
        </p:txBody>
      </p:sp>
      <p:sp>
        <p:nvSpPr>
          <p:cNvPr id="67" name="Shape 67"/>
          <p:cNvSpPr txBox="1"/>
          <p:nvPr/>
        </p:nvSpPr>
        <p:spPr>
          <a:xfrm>
            <a:off x="1567304" y="32315727"/>
            <a:ext cx="2514600" cy="336902"/>
          </a:xfrm>
          <a:prstGeom prst="rect">
            <a:avLst/>
          </a:prstGeom>
          <a:noFill/>
          <a:ln w="9525" cap="flat" cmpd="sng">
            <a:solidFill>
              <a:srgbClr val="2C3F71"/>
            </a:solidFill>
            <a:prstDash val="solid"/>
            <a:miter/>
            <a:headEnd type="none" w="med" len="med"/>
            <a:tailEnd type="none" w="med" len="med"/>
          </a:ln>
        </p:spPr>
        <p:txBody>
          <a:bodyPr lIns="91221" tIns="45585" rIns="91221" bIns="45585" anchor="t" anchorCtr="0">
            <a:noAutofit/>
          </a:bodyPr>
          <a:lstStyle/>
          <a:p>
            <a:pPr>
              <a:lnSpc>
                <a:spcPct val="65000"/>
              </a:lnSpc>
              <a:buClr>
                <a:srgbClr val="BFBFBF"/>
              </a:buClr>
              <a:buSzPct val="25000"/>
              <a:buFont typeface="Arial"/>
              <a:buNone/>
            </a:pPr>
            <a:r>
              <a:rPr lang="en-US" sz="400" b="1">
                <a:solidFill>
                  <a:srgbClr val="BFBFBF"/>
                </a:solidFill>
              </a:rPr>
              <a:t>RESEARCH POSTER PRESENTATION DESIGN © 2012</a:t>
            </a:r>
          </a:p>
          <a:p>
            <a:pPr>
              <a:lnSpc>
                <a:spcPct val="65000"/>
              </a:lnSpc>
              <a:spcBef>
                <a:spcPts val="548"/>
              </a:spcBef>
              <a:buClr>
                <a:srgbClr val="BFBFBF"/>
              </a:buClr>
              <a:buSzPct val="25000"/>
              <a:buFont typeface="Arial"/>
              <a:buNone/>
            </a:pPr>
            <a:r>
              <a:rPr lang="en-US" sz="1200" b="1">
                <a:solidFill>
                  <a:srgbClr val="BFBFBF"/>
                </a:solidFill>
              </a:rPr>
              <a:t>www.PosterPresentations.com</a:t>
            </a:r>
          </a:p>
        </p:txBody>
      </p:sp>
      <p:sp>
        <p:nvSpPr>
          <p:cNvPr id="68" name="Shape 68"/>
          <p:cNvSpPr/>
          <p:nvPr/>
        </p:nvSpPr>
        <p:spPr>
          <a:xfrm>
            <a:off x="922337" y="5475146"/>
            <a:ext cx="10058399" cy="26736600"/>
          </a:xfrm>
          <a:prstGeom prst="roundRect">
            <a:avLst>
              <a:gd name="adj" fmla="val 9229"/>
            </a:avLst>
          </a:prstGeom>
          <a:gradFill>
            <a:gsLst>
              <a:gs pos="0">
                <a:srgbClr val="CDD2DE"/>
              </a:gs>
              <a:gs pos="100000">
                <a:srgbClr val="F3F5FA"/>
              </a:gs>
            </a:gsLst>
            <a:lin ang="16200038" scaled="0"/>
          </a:gradFill>
          <a:ln w="25400" cap="flat" cmpd="sng">
            <a:solidFill>
              <a:srgbClr val="2C3F71">
                <a:alpha val="56470"/>
              </a:srgbClr>
            </a:solidFill>
            <a:prstDash val="solid"/>
            <a:round/>
            <a:headEnd type="none" w="med" len="med"/>
            <a:tailEnd type="none" w="med" len="med"/>
          </a:ln>
        </p:spPr>
        <p:txBody>
          <a:bodyPr lIns="91395" tIns="45685" rIns="91395" bIns="45685" anchor="ctr" anchorCtr="0">
            <a:noAutofit/>
          </a:bodyPr>
          <a:lstStyle/>
          <a:p>
            <a:pPr algn="ctr">
              <a:buClr>
                <a:srgbClr val="000000"/>
              </a:buClr>
              <a:buFont typeface="Arial"/>
              <a:buNone/>
            </a:pPr>
            <a:endParaRPr sz="8500">
              <a:solidFill>
                <a:srgbClr val="FFFFFF"/>
              </a:solidFill>
              <a:latin typeface="Calibri"/>
              <a:ea typeface="Calibri"/>
              <a:cs typeface="Calibri"/>
              <a:sym typeface="Calibri"/>
            </a:endParaRPr>
          </a:p>
        </p:txBody>
      </p:sp>
      <p:sp>
        <p:nvSpPr>
          <p:cNvPr id="69" name="Shape 69"/>
          <p:cNvSpPr/>
          <p:nvPr/>
        </p:nvSpPr>
        <p:spPr>
          <a:xfrm>
            <a:off x="11587691" y="5475146"/>
            <a:ext cx="10058399" cy="26736600"/>
          </a:xfrm>
          <a:prstGeom prst="roundRect">
            <a:avLst>
              <a:gd name="adj" fmla="val 9229"/>
            </a:avLst>
          </a:prstGeom>
          <a:gradFill>
            <a:gsLst>
              <a:gs pos="0">
                <a:srgbClr val="CDD2DE"/>
              </a:gs>
              <a:gs pos="100000">
                <a:srgbClr val="F3F5FA"/>
              </a:gs>
            </a:gsLst>
            <a:lin ang="16200038" scaled="0"/>
          </a:gradFill>
          <a:ln w="25400" cap="flat" cmpd="sng">
            <a:solidFill>
              <a:srgbClr val="2C3F71">
                <a:alpha val="56470"/>
              </a:srgbClr>
            </a:solidFill>
            <a:prstDash val="solid"/>
            <a:round/>
            <a:headEnd type="none" w="med" len="med"/>
            <a:tailEnd type="none" w="med" len="med"/>
          </a:ln>
        </p:spPr>
        <p:txBody>
          <a:bodyPr lIns="91395" tIns="45685" rIns="91395" bIns="45685" anchor="ctr" anchorCtr="0">
            <a:noAutofit/>
          </a:bodyPr>
          <a:lstStyle/>
          <a:p>
            <a:pPr algn="ctr">
              <a:buClr>
                <a:srgbClr val="000000"/>
              </a:buClr>
              <a:buFont typeface="Arial"/>
              <a:buNone/>
            </a:pPr>
            <a:endParaRPr sz="8500">
              <a:solidFill>
                <a:srgbClr val="FFFFFF"/>
              </a:solidFill>
              <a:latin typeface="Calibri"/>
              <a:ea typeface="Calibri"/>
              <a:cs typeface="Calibri"/>
              <a:sym typeface="Calibri"/>
            </a:endParaRPr>
          </a:p>
        </p:txBody>
      </p:sp>
      <p:sp>
        <p:nvSpPr>
          <p:cNvPr id="70" name="Shape 70"/>
          <p:cNvSpPr/>
          <p:nvPr/>
        </p:nvSpPr>
        <p:spPr>
          <a:xfrm>
            <a:off x="22253046" y="5475146"/>
            <a:ext cx="10058399" cy="26736600"/>
          </a:xfrm>
          <a:prstGeom prst="roundRect">
            <a:avLst>
              <a:gd name="adj" fmla="val 9229"/>
            </a:avLst>
          </a:prstGeom>
          <a:gradFill>
            <a:gsLst>
              <a:gs pos="0">
                <a:srgbClr val="CDD2DE"/>
              </a:gs>
              <a:gs pos="100000">
                <a:srgbClr val="F3F5FA"/>
              </a:gs>
            </a:gsLst>
            <a:lin ang="16200038" scaled="0"/>
          </a:gradFill>
          <a:ln w="25400" cap="flat" cmpd="sng">
            <a:solidFill>
              <a:srgbClr val="2C3F71">
                <a:alpha val="56470"/>
              </a:srgbClr>
            </a:solidFill>
            <a:prstDash val="solid"/>
            <a:round/>
            <a:headEnd type="none" w="med" len="med"/>
            <a:tailEnd type="none" w="med" len="med"/>
          </a:ln>
        </p:spPr>
        <p:txBody>
          <a:bodyPr lIns="91395" tIns="45685" rIns="91395" bIns="45685" anchor="ctr" anchorCtr="0">
            <a:noAutofit/>
          </a:bodyPr>
          <a:lstStyle/>
          <a:p>
            <a:pPr algn="ctr">
              <a:buClr>
                <a:srgbClr val="000000"/>
              </a:buClr>
              <a:buFont typeface="Arial"/>
              <a:buNone/>
            </a:pPr>
            <a:endParaRPr sz="8500">
              <a:solidFill>
                <a:srgbClr val="FFFFFF"/>
              </a:solidFill>
              <a:latin typeface="Calibri"/>
              <a:ea typeface="Calibri"/>
              <a:cs typeface="Calibri"/>
              <a:sym typeface="Calibri"/>
            </a:endParaRPr>
          </a:p>
        </p:txBody>
      </p:sp>
      <p:sp>
        <p:nvSpPr>
          <p:cNvPr id="71" name="Shape 71"/>
          <p:cNvSpPr/>
          <p:nvPr/>
        </p:nvSpPr>
        <p:spPr>
          <a:xfrm>
            <a:off x="32918401" y="5475146"/>
            <a:ext cx="10058399" cy="26736600"/>
          </a:xfrm>
          <a:prstGeom prst="roundRect">
            <a:avLst>
              <a:gd name="adj" fmla="val 9229"/>
            </a:avLst>
          </a:prstGeom>
          <a:gradFill>
            <a:gsLst>
              <a:gs pos="0">
                <a:srgbClr val="CDD2DE"/>
              </a:gs>
              <a:gs pos="100000">
                <a:srgbClr val="F3F5FA"/>
              </a:gs>
            </a:gsLst>
            <a:lin ang="16200038" scaled="0"/>
          </a:gradFill>
          <a:ln w="25400" cap="flat" cmpd="sng">
            <a:solidFill>
              <a:srgbClr val="2C3F71">
                <a:alpha val="56470"/>
              </a:srgbClr>
            </a:solidFill>
            <a:prstDash val="solid"/>
            <a:round/>
            <a:headEnd type="none" w="med" len="med"/>
            <a:tailEnd type="none" w="med" len="med"/>
          </a:ln>
        </p:spPr>
        <p:txBody>
          <a:bodyPr lIns="91395" tIns="45685" rIns="91395" bIns="45685" anchor="ctr" anchorCtr="0">
            <a:noAutofit/>
          </a:bodyPr>
          <a:lstStyle/>
          <a:p>
            <a:pPr algn="ctr">
              <a:buClr>
                <a:srgbClr val="000000"/>
              </a:buClr>
              <a:buFont typeface="Arial"/>
              <a:buNone/>
            </a:pPr>
            <a:endParaRPr sz="8500">
              <a:solidFill>
                <a:srgbClr val="FFFFFF"/>
              </a:solidFill>
              <a:latin typeface="Calibri"/>
              <a:ea typeface="Calibri"/>
              <a:cs typeface="Calibri"/>
              <a:sym typeface="Calibri"/>
            </a:endParaRPr>
          </a:p>
        </p:txBody>
      </p:sp>
      <p:grpSp>
        <p:nvGrpSpPr>
          <p:cNvPr id="72" name="Shape 72"/>
          <p:cNvGrpSpPr/>
          <p:nvPr/>
        </p:nvGrpSpPr>
        <p:grpSpPr>
          <a:xfrm>
            <a:off x="-11225189" y="0"/>
            <a:ext cx="11018754" cy="32918400"/>
            <a:chOff x="-11225189" y="0"/>
            <a:chExt cx="11018753" cy="32918400"/>
          </a:xfrm>
        </p:grpSpPr>
        <p:sp>
          <p:nvSpPr>
            <p:cNvPr id="73" name="Shape 73"/>
            <p:cNvSpPr/>
            <p:nvPr/>
          </p:nvSpPr>
          <p:spPr>
            <a:xfrm>
              <a:off x="-11216135" y="0"/>
              <a:ext cx="11009700" cy="32918400"/>
            </a:xfrm>
            <a:prstGeom prst="rect">
              <a:avLst/>
            </a:prstGeom>
            <a:solidFill>
              <a:srgbClr val="0C0C0C"/>
            </a:solidFill>
            <a:ln>
              <a:noFill/>
            </a:ln>
          </p:spPr>
          <p:txBody>
            <a:bodyPr lIns="457200" tIns="457200" rIns="457200" bIns="0" anchor="t" anchorCtr="0">
              <a:noAutofit/>
            </a:bodyPr>
            <a:lstStyle/>
            <a:p>
              <a:pPr algn="ctr">
                <a:buClr>
                  <a:srgbClr val="FF0000"/>
                </a:buClr>
                <a:buSzPct val="25000"/>
                <a:buFont typeface="Trebuchet MS"/>
                <a:buNone/>
              </a:pPr>
              <a:r>
                <a:rPr lang="en-US" sz="3200" b="1">
                  <a:solidFill>
                    <a:srgbClr val="FF0000"/>
                  </a:solidFill>
                  <a:latin typeface="Trebuchet MS"/>
                  <a:ea typeface="Trebuchet MS"/>
                  <a:cs typeface="Trebuchet MS"/>
                  <a:sym typeface="Trebuchet MS"/>
                </a:rPr>
                <a:t>(—THIS SIDEBAR DOES NOT PRINT—)</a:t>
              </a:r>
            </a:p>
            <a:p>
              <a:pPr algn="ctr">
                <a:buClr>
                  <a:srgbClr val="FFFFFF"/>
                </a:buClr>
                <a:buSzPct val="25000"/>
                <a:buFont typeface="Trebuchet MS"/>
                <a:buNone/>
              </a:pPr>
              <a:r>
                <a:rPr lang="en-US" sz="4000" b="1">
                  <a:solidFill>
                    <a:srgbClr val="FFFFFF"/>
                  </a:solidFill>
                  <a:latin typeface="Trebuchet MS"/>
                  <a:ea typeface="Trebuchet MS"/>
                  <a:cs typeface="Trebuchet MS"/>
                  <a:sym typeface="Trebuchet MS"/>
                </a:rPr>
                <a:t>DESIGN GUIDE</a:t>
              </a:r>
            </a:p>
            <a:p>
              <a:pPr algn="ctr">
                <a:buClr>
                  <a:srgbClr val="000000"/>
                </a:buClr>
                <a:buFont typeface="Arial"/>
                <a:buNone/>
              </a:pPr>
              <a:endParaRPr sz="2800" b="1">
                <a:solidFill>
                  <a:srgbClr val="FFFFFF"/>
                </a:solidFill>
                <a:latin typeface="Trebuchet MS"/>
                <a:ea typeface="Trebuchet MS"/>
                <a:cs typeface="Trebuchet MS"/>
                <a:sym typeface="Trebuchet MS"/>
              </a:endParaRPr>
            </a:p>
            <a:p>
              <a:pPr>
                <a:buClr>
                  <a:srgbClr val="FFFFFF"/>
                </a:buClr>
                <a:buSzPct val="25000"/>
                <a:buFont typeface="Trebuchet MS"/>
                <a:buNone/>
              </a:pPr>
              <a:r>
                <a:rPr lang="en-US" sz="2800">
                  <a:solidFill>
                    <a:srgbClr val="FFFFFF"/>
                  </a:solidFill>
                  <a:latin typeface="Trebuchet MS"/>
                  <a:ea typeface="Trebuchet MS"/>
                  <a:cs typeface="Trebuchet MS"/>
                  <a:sym typeface="Trebuchet MS"/>
                </a:rPr>
                <a:t>This PowerPoint 2007 template produces a 36”x48” presentation poster. You can use it to create your research poster and save valuable time placing titles, subtitles, text, and graphics. </a:t>
              </a:r>
            </a:p>
            <a:p>
              <a:pPr>
                <a:buClr>
                  <a:srgbClr val="000000"/>
                </a:buClr>
                <a:buFont typeface="Arial"/>
                <a:buNone/>
              </a:pPr>
              <a:endParaRPr sz="2800">
                <a:solidFill>
                  <a:srgbClr val="FFFFFF"/>
                </a:solidFill>
                <a:latin typeface="Trebuchet MS"/>
                <a:ea typeface="Trebuchet MS"/>
                <a:cs typeface="Trebuchet MS"/>
                <a:sym typeface="Trebuchet MS"/>
              </a:endParaRPr>
            </a:p>
            <a:p>
              <a:pPr>
                <a:buClr>
                  <a:srgbClr val="FFFFFF"/>
                </a:buClr>
                <a:buSzPct val="25000"/>
                <a:buFont typeface="Trebuchet MS"/>
                <a:buNone/>
              </a:pPr>
              <a:r>
                <a:rPr lang="en-US" sz="2800">
                  <a:solidFill>
                    <a:srgbClr val="FFFFFF"/>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lang="en-US" sz="2800" b="1">
                  <a:solidFill>
                    <a:srgbClr val="FFC000"/>
                  </a:solidFill>
                  <a:latin typeface="Trebuchet MS"/>
                  <a:ea typeface="Trebuchet MS"/>
                  <a:cs typeface="Trebuchet MS"/>
                  <a:sym typeface="Trebuchet MS"/>
                </a:rPr>
                <a:t>PosterPresentations.com</a:t>
              </a:r>
              <a:r>
                <a:rPr lang="en-US" sz="2800" b="1">
                  <a:solidFill>
                    <a:srgbClr val="FFFFFF"/>
                  </a:solidFill>
                  <a:latin typeface="Trebuchet MS"/>
                  <a:ea typeface="Trebuchet MS"/>
                  <a:cs typeface="Trebuchet MS"/>
                  <a:sym typeface="Trebuchet MS"/>
                </a:rPr>
                <a:t> </a:t>
              </a:r>
              <a:r>
                <a:rPr lang="en-US" sz="2800">
                  <a:solidFill>
                    <a:srgbClr val="FFFFFF"/>
                  </a:solidFill>
                  <a:latin typeface="Trebuchet MS"/>
                  <a:ea typeface="Trebuchet MS"/>
                  <a:cs typeface="Trebuchet MS"/>
                  <a:sym typeface="Trebuchet MS"/>
                </a:rPr>
                <a:t>and click on HELP DESK.</a:t>
              </a:r>
            </a:p>
            <a:p>
              <a:pPr>
                <a:buClr>
                  <a:srgbClr val="000000"/>
                </a:buClr>
                <a:buFont typeface="Arial"/>
                <a:buNone/>
              </a:pPr>
              <a:endParaRPr sz="2800">
                <a:solidFill>
                  <a:srgbClr val="FFFFFF"/>
                </a:solidFill>
                <a:latin typeface="Trebuchet MS"/>
                <a:ea typeface="Trebuchet MS"/>
                <a:cs typeface="Trebuchet MS"/>
                <a:sym typeface="Trebuchet MS"/>
              </a:endParaRPr>
            </a:p>
            <a:p>
              <a:pPr>
                <a:buClr>
                  <a:srgbClr val="FFFFFF"/>
                </a:buClr>
                <a:buSzPct val="25000"/>
                <a:buFont typeface="Trebuchet MS"/>
                <a:buNone/>
              </a:pPr>
              <a:r>
                <a:rPr lang="en-US" sz="2800">
                  <a:solidFill>
                    <a:srgbClr val="FFFFFF"/>
                  </a:solidFill>
                  <a:latin typeface="Trebuchet MS"/>
                  <a:ea typeface="Trebuchet MS"/>
                  <a:cs typeface="Trebuchet MS"/>
                  <a:sym typeface="Trebuchet MS"/>
                </a:rPr>
                <a:t>When you are ready to print your poster, go online to PosterPresentations.com</a:t>
              </a:r>
              <a:br>
                <a:rPr lang="en-US" sz="2800">
                  <a:solidFill>
                    <a:srgbClr val="FFFFFF"/>
                  </a:solidFill>
                  <a:latin typeface="Trebuchet MS"/>
                  <a:ea typeface="Trebuchet MS"/>
                  <a:cs typeface="Trebuchet MS"/>
                  <a:sym typeface="Trebuchet MS"/>
                </a:rPr>
              </a:br>
              <a:endParaRPr lang="en-US" sz="2800">
                <a:solidFill>
                  <a:srgbClr val="FFFFFF"/>
                </a:solidFill>
                <a:latin typeface="Trebuchet MS"/>
                <a:ea typeface="Trebuchet MS"/>
                <a:cs typeface="Trebuchet MS"/>
                <a:sym typeface="Trebuchet MS"/>
              </a:endParaRPr>
            </a:p>
            <a:p>
              <a:pPr>
                <a:buClr>
                  <a:srgbClr val="FFFFFF"/>
                </a:buClr>
                <a:buSzPct val="25000"/>
                <a:buFont typeface="Trebuchet MS"/>
                <a:buNone/>
              </a:pPr>
              <a:r>
                <a:rPr lang="en-US" sz="2800">
                  <a:solidFill>
                    <a:srgbClr val="FFFFFF"/>
                  </a:solidFill>
                  <a:latin typeface="Trebuchet MS"/>
                  <a:ea typeface="Trebuchet MS"/>
                  <a:cs typeface="Trebuchet MS"/>
                  <a:sym typeface="Trebuchet MS"/>
                </a:rPr>
                <a:t>Need assistance? Call us at </a:t>
              </a:r>
              <a:r>
                <a:rPr lang="en-US" sz="2800">
                  <a:solidFill>
                    <a:srgbClr val="FFC000"/>
                  </a:solidFill>
                  <a:latin typeface="Trebuchet MS"/>
                  <a:ea typeface="Trebuchet MS"/>
                  <a:cs typeface="Trebuchet MS"/>
                  <a:sym typeface="Trebuchet MS"/>
                </a:rPr>
                <a:t>1.510.649.3001</a:t>
              </a:r>
            </a:p>
            <a:p>
              <a:pPr>
                <a:buClr>
                  <a:srgbClr val="000000"/>
                </a:buClr>
                <a:buFont typeface="Arial"/>
                <a:buNone/>
              </a:pPr>
              <a:endParaRPr sz="3600" b="1">
                <a:solidFill>
                  <a:srgbClr val="FFFF00"/>
                </a:solidFill>
                <a:latin typeface="Trebuchet MS"/>
                <a:ea typeface="Trebuchet MS"/>
                <a:cs typeface="Trebuchet MS"/>
                <a:sym typeface="Trebuchet MS"/>
              </a:endParaRPr>
            </a:p>
            <a:p>
              <a:pPr algn="ctr">
                <a:buClr>
                  <a:srgbClr val="000000"/>
                </a:buClr>
                <a:buFont typeface="Arial"/>
                <a:buNone/>
              </a:pPr>
              <a:endParaRPr sz="2400" b="1">
                <a:solidFill>
                  <a:srgbClr val="FFFFFF"/>
                </a:solidFill>
                <a:latin typeface="Trebuchet MS"/>
                <a:ea typeface="Trebuchet MS"/>
                <a:cs typeface="Trebuchet MS"/>
                <a:sym typeface="Trebuchet MS"/>
              </a:endParaRPr>
            </a:p>
            <a:p>
              <a:pPr algn="ctr">
                <a:buClr>
                  <a:srgbClr val="FFFFFF"/>
                </a:buClr>
                <a:buSzPct val="25000"/>
                <a:buFont typeface="Trebuchet MS"/>
                <a:buNone/>
              </a:pPr>
              <a:r>
                <a:rPr lang="en-US" sz="4000" b="1">
                  <a:solidFill>
                    <a:srgbClr val="FFFFFF"/>
                  </a:solidFill>
                  <a:latin typeface="Trebuchet MS"/>
                  <a:ea typeface="Trebuchet MS"/>
                  <a:cs typeface="Trebuchet MS"/>
                  <a:sym typeface="Trebuchet MS"/>
                </a:rPr>
                <a:t>QUICK START</a:t>
              </a:r>
            </a:p>
            <a:p>
              <a:pPr algn="ctr">
                <a:buClr>
                  <a:srgbClr val="000000"/>
                </a:buClr>
                <a:buFont typeface="Arial"/>
                <a:buNone/>
              </a:pPr>
              <a:endParaRPr sz="3200" b="1">
                <a:solidFill>
                  <a:srgbClr val="FFFFFF"/>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Zoom in and out</a:t>
              </a:r>
            </a:p>
            <a:p>
              <a:pPr marL="1891697" indent="-1891697">
                <a:buClr>
                  <a:srgbClr val="FFFFFF"/>
                </a:buClr>
                <a:buSzPct val="25000"/>
                <a:buFont typeface="Trebuchet MS"/>
                <a:buNone/>
              </a:pPr>
              <a:r>
                <a:rPr lang="en-US" sz="2400">
                  <a:solidFill>
                    <a:srgbClr val="FFFFFF"/>
                  </a:solidFill>
                  <a:latin typeface="Trebuchet MS"/>
                  <a:ea typeface="Trebuchet MS"/>
                  <a:cs typeface="Trebuchet MS"/>
                  <a:sym typeface="Trebuchet MS"/>
                </a:rPr>
                <a:t>	</a:t>
              </a:r>
              <a:r>
                <a:rPr lang="en-US" sz="2400">
                  <a:solidFill>
                    <a:srgbClr val="BFBFBF"/>
                  </a:solidFill>
                  <a:latin typeface="Trebuchet MS"/>
                  <a:ea typeface="Trebuchet MS"/>
                  <a:cs typeface="Trebuchet MS"/>
                  <a:sym typeface="Trebuchet MS"/>
                </a:rPr>
                <a:t>As you work on your poster zoom in and out to the level that is more comfortable to you. </a:t>
              </a:r>
            </a:p>
            <a:p>
              <a:pPr marL="1891697" indent="-1891697">
                <a:buClr>
                  <a:srgbClr val="BFBFBF"/>
                </a:buClr>
                <a:buSzPct val="25000"/>
                <a:buFont typeface="Trebuchet MS"/>
                <a:buNone/>
              </a:pPr>
              <a:r>
                <a:rPr lang="en-US" sz="2400" b="1">
                  <a:solidFill>
                    <a:srgbClr val="BFBFBF"/>
                  </a:solidFill>
                  <a:latin typeface="Trebuchet MS"/>
                  <a:ea typeface="Trebuchet MS"/>
                  <a:cs typeface="Trebuchet MS"/>
                  <a:sym typeface="Trebuchet MS"/>
                </a:rPr>
                <a:t>	</a:t>
              </a:r>
              <a:r>
                <a:rPr lang="en-US" sz="2400">
                  <a:solidFill>
                    <a:srgbClr val="BFBFBF"/>
                  </a:solidFill>
                  <a:latin typeface="Trebuchet MS"/>
                  <a:ea typeface="Trebuchet MS"/>
                  <a:cs typeface="Trebuchet MS"/>
                  <a:sym typeface="Trebuchet MS"/>
                </a:rPr>
                <a:t>Go to VIEW &gt; ZOOM.</a:t>
              </a:r>
            </a:p>
            <a:p>
              <a:pPr>
                <a:buClr>
                  <a:srgbClr val="000000"/>
                </a:buClr>
                <a:buFont typeface="Arial"/>
                <a:buNone/>
              </a:pPr>
              <a:endParaRPr sz="2800">
                <a:solidFill>
                  <a:srgbClr val="FFFFFF"/>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Title, Authors, and Affiliations</a:t>
              </a: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a:buClr>
                  <a:srgbClr val="000000"/>
                </a:buClr>
                <a:buFont typeface="Arial"/>
                <a:buNone/>
              </a:pPr>
              <a:endParaRPr sz="2400">
                <a:solidFill>
                  <a:srgbClr val="BFBFBF"/>
                </a:solidFill>
                <a:latin typeface="Trebuchet MS"/>
                <a:ea typeface="Trebuchet MS"/>
                <a:cs typeface="Trebuchet MS"/>
                <a:sym typeface="Trebuchet MS"/>
              </a:endParaRPr>
            </a:p>
            <a:p>
              <a:pPr>
                <a:buClr>
                  <a:srgbClr val="FFC000"/>
                </a:buClr>
                <a:buSzPct val="25000"/>
                <a:buFont typeface="Trebuchet MS"/>
                <a:buNone/>
              </a:pPr>
              <a:r>
                <a:rPr lang="en-US" sz="2400" b="1">
                  <a:solidFill>
                    <a:srgbClr val="FFC000"/>
                  </a:solidFill>
                  <a:latin typeface="Trebuchet MS"/>
                  <a:ea typeface="Trebuchet MS"/>
                  <a:cs typeface="Trebuchet MS"/>
                  <a:sym typeface="Trebuchet MS"/>
                </a:rPr>
                <a:t>TIP: </a:t>
              </a:r>
              <a:r>
                <a:rPr lang="en-US" sz="2400">
                  <a:solidFill>
                    <a:srgbClr val="BFBFBF"/>
                  </a:solidFill>
                  <a:latin typeface="Trebuchet MS"/>
                  <a:ea typeface="Trebuchet MS"/>
                  <a:cs typeface="Trebuchet MS"/>
                  <a:sym typeface="Trebuchet MS"/>
                </a:rPr>
                <a:t>The font size of your title should be bigger than your name(s) and institution name(s).</a:t>
              </a:r>
            </a:p>
            <a:p>
              <a:pPr>
                <a:buClr>
                  <a:srgbClr val="FFFFFF"/>
                </a:buClr>
                <a:buSzPct val="25000"/>
                <a:buFont typeface="Trebuchet MS"/>
                <a:buNone/>
              </a:pPr>
              <a:r>
                <a:rPr lang="en-US" sz="2800" b="1">
                  <a:solidFill>
                    <a:srgbClr val="FFFFFF"/>
                  </a:solidFill>
                  <a:latin typeface="Trebuchet MS"/>
                  <a:ea typeface="Trebuchet MS"/>
                  <a:cs typeface="Trebuchet MS"/>
                  <a:sym typeface="Trebuchet MS"/>
                </a:rPr>
                <a:t/>
              </a:r>
              <a:br>
                <a:rPr lang="en-US" sz="2800" b="1">
                  <a:solidFill>
                    <a:srgbClr val="FFFFFF"/>
                  </a:solidFill>
                  <a:latin typeface="Trebuchet MS"/>
                  <a:ea typeface="Trebuchet MS"/>
                  <a:cs typeface="Trebuchet MS"/>
                  <a:sym typeface="Trebuchet MS"/>
                </a:rPr>
              </a:br>
              <a:endParaRPr lang="en-US" sz="2800" b="1">
                <a:solidFill>
                  <a:srgbClr val="FFFFFF"/>
                </a:solidFill>
                <a:latin typeface="Trebuchet MS"/>
                <a:ea typeface="Trebuchet MS"/>
                <a:cs typeface="Trebuchet MS"/>
                <a:sym typeface="Trebuchet MS"/>
              </a:endParaRPr>
            </a:p>
            <a:p>
              <a:pPr algn="ctr">
                <a:buClr>
                  <a:srgbClr val="000000"/>
                </a:buClr>
                <a:buFont typeface="Arial"/>
                <a:buNone/>
              </a:pPr>
              <a:endParaRPr sz="2800" b="1">
                <a:solidFill>
                  <a:srgbClr val="FFC000"/>
                </a:solidFill>
                <a:latin typeface="Trebuchet MS"/>
                <a:ea typeface="Trebuchet MS"/>
                <a:cs typeface="Trebuchet MS"/>
                <a:sym typeface="Trebuchet MS"/>
              </a:endParaRPr>
            </a:p>
            <a:p>
              <a:pPr algn="ctr">
                <a:buClr>
                  <a:srgbClr val="000000"/>
                </a:buClr>
                <a:buFont typeface="Arial"/>
                <a:buNone/>
              </a:pPr>
              <a:endParaRPr sz="2800" b="1">
                <a:solidFill>
                  <a:srgbClr val="FFC000"/>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Adding Logos / Seals</a:t>
              </a: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buClr>
                  <a:srgbClr val="000000"/>
                </a:buClr>
                <a:buFont typeface="Arial"/>
                <a:buNone/>
              </a:pPr>
              <a:endParaRPr sz="2400">
                <a:solidFill>
                  <a:srgbClr val="BFBFBF"/>
                </a:solidFill>
                <a:latin typeface="Trebuchet MS"/>
                <a:ea typeface="Trebuchet MS"/>
                <a:cs typeface="Trebuchet MS"/>
                <a:sym typeface="Trebuchet MS"/>
              </a:endParaRPr>
            </a:p>
            <a:p>
              <a:pPr>
                <a:buClr>
                  <a:srgbClr val="FFC000"/>
                </a:buClr>
                <a:buSzPct val="25000"/>
                <a:buFont typeface="Trebuchet MS"/>
                <a:buNone/>
              </a:pPr>
              <a:r>
                <a:rPr lang="en-US" sz="2400" b="1">
                  <a:solidFill>
                    <a:srgbClr val="FFC000"/>
                  </a:solidFill>
                  <a:latin typeface="Trebuchet MS"/>
                  <a:ea typeface="Trebuchet MS"/>
                  <a:cs typeface="Trebuchet MS"/>
                  <a:sym typeface="Trebuchet MS"/>
                </a:rPr>
                <a:t>TIP: </a:t>
              </a:r>
              <a:r>
                <a:rPr lang="en-US" sz="2400">
                  <a:solidFill>
                    <a:srgbClr val="BFBFBF"/>
                  </a:solidFill>
                  <a:latin typeface="Trebuchet MS"/>
                  <a:ea typeface="Trebuchet MS"/>
                  <a:cs typeface="Trebuchet MS"/>
                  <a:sym typeface="Trebuchet MS"/>
                </a:rPr>
                <a:t>See if your school’s logo is available on our free poster templates page.</a:t>
              </a:r>
            </a:p>
            <a:p>
              <a:pPr>
                <a:buClr>
                  <a:srgbClr val="000000"/>
                </a:buClr>
                <a:buFont typeface="Arial"/>
                <a:buNone/>
              </a:pPr>
              <a:endParaRPr sz="2400">
                <a:solidFill>
                  <a:srgbClr val="FFFFFF"/>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Photographs / Graphics</a:t>
              </a: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a:buClr>
                  <a:srgbClr val="000000"/>
                </a:buClr>
                <a:buFont typeface="Arial"/>
                <a:buNone/>
              </a:pPr>
              <a:endParaRPr sz="2400">
                <a:solidFill>
                  <a:srgbClr val="FFFFFF"/>
                </a:solidFill>
                <a:latin typeface="Trebuchet MS"/>
                <a:ea typeface="Trebuchet MS"/>
                <a:cs typeface="Trebuchet MS"/>
                <a:sym typeface="Trebuchet MS"/>
              </a:endParaRPr>
            </a:p>
            <a:p>
              <a:pPr algn="ctr">
                <a:buClr>
                  <a:srgbClr val="000000"/>
                </a:buClr>
                <a:buFont typeface="Arial"/>
                <a:buNone/>
              </a:pPr>
              <a:endParaRPr sz="2800" b="1">
                <a:solidFill>
                  <a:srgbClr val="FFC000"/>
                </a:solidFill>
                <a:latin typeface="Trebuchet MS"/>
                <a:ea typeface="Trebuchet MS"/>
                <a:cs typeface="Trebuchet MS"/>
                <a:sym typeface="Trebuchet MS"/>
              </a:endParaRPr>
            </a:p>
            <a:p>
              <a:pPr algn="ctr">
                <a:buClr>
                  <a:srgbClr val="000000"/>
                </a:buClr>
                <a:buFont typeface="Arial"/>
                <a:buNone/>
              </a:pPr>
              <a:endParaRPr sz="2800" b="1">
                <a:solidFill>
                  <a:srgbClr val="FFC000"/>
                </a:solidFill>
                <a:latin typeface="Trebuchet MS"/>
                <a:ea typeface="Trebuchet MS"/>
                <a:cs typeface="Trebuchet MS"/>
                <a:sym typeface="Trebuchet MS"/>
              </a:endParaRPr>
            </a:p>
            <a:p>
              <a:pPr algn="ctr">
                <a:buClr>
                  <a:srgbClr val="000000"/>
                </a:buClr>
                <a:buFont typeface="Arial"/>
                <a:buNone/>
              </a:pPr>
              <a:endParaRPr sz="2800" b="1">
                <a:solidFill>
                  <a:srgbClr val="FFC000"/>
                </a:solidFill>
                <a:latin typeface="Trebuchet MS"/>
                <a:ea typeface="Trebuchet MS"/>
                <a:cs typeface="Trebuchet MS"/>
                <a:sym typeface="Trebuchet MS"/>
              </a:endParaRPr>
            </a:p>
            <a:p>
              <a:pPr algn="ctr">
                <a:buClr>
                  <a:srgbClr val="000000"/>
                </a:buClr>
                <a:buFont typeface="Arial"/>
                <a:buNone/>
              </a:pPr>
              <a:endParaRPr sz="2800" b="1">
                <a:solidFill>
                  <a:srgbClr val="FFC000"/>
                </a:solidFill>
                <a:latin typeface="Trebuchet MS"/>
                <a:ea typeface="Trebuchet MS"/>
                <a:cs typeface="Trebuchet MS"/>
                <a:sym typeface="Trebuchet MS"/>
              </a:endParaRPr>
            </a:p>
            <a:p>
              <a:pPr algn="ctr">
                <a:buClr>
                  <a:srgbClr val="000000"/>
                </a:buClr>
                <a:buFont typeface="Arial"/>
                <a:buNone/>
              </a:pPr>
              <a:endParaRPr sz="2800" b="1">
                <a:solidFill>
                  <a:srgbClr val="FFC000"/>
                </a:solidFill>
                <a:latin typeface="Trebuchet MS"/>
                <a:ea typeface="Trebuchet MS"/>
                <a:cs typeface="Trebuchet MS"/>
                <a:sym typeface="Trebuchet MS"/>
              </a:endParaRPr>
            </a:p>
            <a:p>
              <a:pPr algn="ctr">
                <a:buClr>
                  <a:srgbClr val="000000"/>
                </a:buClr>
                <a:buFont typeface="Arial"/>
                <a:buNone/>
              </a:pPr>
              <a:endParaRPr sz="2800" b="1">
                <a:solidFill>
                  <a:srgbClr val="FFC000"/>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Image Quality Check</a:t>
              </a: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74" name="Shape 74"/>
            <p:cNvCxnSpPr/>
            <p:nvPr/>
          </p:nvCxnSpPr>
          <p:spPr>
            <a:xfrm>
              <a:off x="-11225189" y="8422500"/>
              <a:ext cx="10999800" cy="3300"/>
            </a:xfrm>
            <a:prstGeom prst="straightConnector1">
              <a:avLst/>
            </a:prstGeom>
            <a:noFill/>
            <a:ln w="9525" cap="flat" cmpd="sng">
              <a:solidFill>
                <a:srgbClr val="FFC000"/>
              </a:solidFill>
              <a:prstDash val="solid"/>
              <a:round/>
              <a:headEnd type="none" w="med" len="med"/>
              <a:tailEnd type="none" w="med" len="med"/>
            </a:ln>
          </p:spPr>
        </p:cxnSp>
        <p:pic>
          <p:nvPicPr>
            <p:cNvPr id="75" name="Shape 75"/>
            <p:cNvPicPr preferRelativeResize="0"/>
            <p:nvPr/>
          </p:nvPicPr>
          <p:blipFill rotWithShape="1">
            <a:blip r:embed="rId3">
              <a:alphaModFix/>
            </a:blip>
            <a:srcRect/>
            <a:stretch/>
          </p:blipFill>
          <p:spPr>
            <a:xfrm>
              <a:off x="-10740739" y="10261717"/>
              <a:ext cx="1597800" cy="1201800"/>
            </a:xfrm>
            <a:prstGeom prst="rect">
              <a:avLst/>
            </a:prstGeom>
            <a:noFill/>
            <a:ln>
              <a:noFill/>
            </a:ln>
          </p:spPr>
        </p:pic>
        <p:pic>
          <p:nvPicPr>
            <p:cNvPr id="76" name="Shape 76"/>
            <p:cNvPicPr preferRelativeResize="0"/>
            <p:nvPr/>
          </p:nvPicPr>
          <p:blipFill rotWithShape="1">
            <a:blip r:embed="rId4">
              <a:alphaModFix/>
            </a:blip>
            <a:srcRect/>
            <a:stretch/>
          </p:blipFill>
          <p:spPr>
            <a:xfrm>
              <a:off x="-10732764" y="15696926"/>
              <a:ext cx="9986700" cy="1053600"/>
            </a:xfrm>
            <a:prstGeom prst="rect">
              <a:avLst/>
            </a:prstGeom>
            <a:noFill/>
            <a:ln>
              <a:noFill/>
            </a:ln>
          </p:spPr>
        </p:pic>
        <p:grpSp>
          <p:nvGrpSpPr>
            <p:cNvPr id="77" name="Shape 77"/>
            <p:cNvGrpSpPr/>
            <p:nvPr/>
          </p:nvGrpSpPr>
          <p:grpSpPr>
            <a:xfrm>
              <a:off x="-9745086" y="23541498"/>
              <a:ext cx="7531153" cy="2120418"/>
              <a:chOff x="-4470426" y="11016657"/>
              <a:chExt cx="3470737" cy="974188"/>
            </a:xfrm>
          </p:grpSpPr>
          <p:grpSp>
            <p:nvGrpSpPr>
              <p:cNvPr id="78" name="Shape 78"/>
              <p:cNvGrpSpPr/>
              <p:nvPr/>
            </p:nvGrpSpPr>
            <p:grpSpPr>
              <a:xfrm>
                <a:off x="-2783366" y="11060432"/>
                <a:ext cx="624484" cy="893562"/>
                <a:chOff x="-3958696" y="11117435"/>
                <a:chExt cx="779435" cy="1280542"/>
              </a:xfrm>
            </p:grpSpPr>
            <p:pic>
              <p:nvPicPr>
                <p:cNvPr id="79" name="Shape 79"/>
                <p:cNvPicPr preferRelativeResize="0"/>
                <p:nvPr/>
              </p:nvPicPr>
              <p:blipFill rotWithShape="1">
                <a:blip r:embed="rId5">
                  <a:alphaModFix/>
                </a:blip>
                <a:srcRect/>
                <a:stretch/>
              </p:blipFill>
              <p:spPr>
                <a:xfrm>
                  <a:off x="-3948160" y="11117435"/>
                  <a:ext cx="768900" cy="1090800"/>
                </a:xfrm>
                <a:prstGeom prst="rect">
                  <a:avLst/>
                </a:prstGeom>
                <a:noFill/>
                <a:ln>
                  <a:noFill/>
                </a:ln>
              </p:spPr>
            </p:pic>
            <p:sp>
              <p:nvSpPr>
                <p:cNvPr id="80" name="Shape 80"/>
                <p:cNvSpPr txBox="1"/>
                <p:nvPr/>
              </p:nvSpPr>
              <p:spPr>
                <a:xfrm>
                  <a:off x="-3958696" y="12114178"/>
                  <a:ext cx="779400" cy="283800"/>
                </a:xfrm>
                <a:prstGeom prst="rect">
                  <a:avLst/>
                </a:prstGeom>
                <a:solidFill>
                  <a:schemeClr val="accent1"/>
                </a:solidFill>
                <a:ln>
                  <a:noFill/>
                </a:ln>
              </p:spPr>
              <p:txBody>
                <a:bodyPr lIns="91425" tIns="91425" rIns="91425" bIns="91425" anchor="t" anchorCtr="0">
                  <a:noAutofit/>
                </a:bodyPr>
                <a:lstStyle/>
                <a:p>
                  <a:pPr algn="ctr">
                    <a:buClr>
                      <a:srgbClr val="000000"/>
                    </a:buClr>
                    <a:buSzPct val="25000"/>
                    <a:buFont typeface="Calibri"/>
                    <a:buNone/>
                  </a:pPr>
                  <a:r>
                    <a:rPr lang="en-US" sz="1600" b="1">
                      <a:latin typeface="Calibri"/>
                      <a:ea typeface="Calibri"/>
                      <a:cs typeface="Calibri"/>
                      <a:sym typeface="Calibri"/>
                    </a:rPr>
                    <a:t>ORIGINAL</a:t>
                  </a:r>
                </a:p>
              </p:txBody>
            </p:sp>
          </p:grpSp>
          <p:grpSp>
            <p:nvGrpSpPr>
              <p:cNvPr id="81" name="Shape 81"/>
              <p:cNvGrpSpPr/>
              <p:nvPr/>
            </p:nvGrpSpPr>
            <p:grpSpPr>
              <a:xfrm>
                <a:off x="-2033202" y="11061038"/>
                <a:ext cx="1033513" cy="893535"/>
                <a:chOff x="-2921738" y="11200127"/>
                <a:chExt cx="1420247" cy="1227889"/>
              </a:xfrm>
            </p:grpSpPr>
            <p:pic>
              <p:nvPicPr>
                <p:cNvPr id="82" name="Shape 82"/>
                <p:cNvPicPr preferRelativeResize="0"/>
                <p:nvPr/>
              </p:nvPicPr>
              <p:blipFill rotWithShape="1">
                <a:blip r:embed="rId5">
                  <a:alphaModFix/>
                </a:blip>
                <a:srcRect/>
                <a:stretch/>
              </p:blipFill>
              <p:spPr>
                <a:xfrm>
                  <a:off x="-2921738" y="11200127"/>
                  <a:ext cx="1420200" cy="1029600"/>
                </a:xfrm>
                <a:prstGeom prst="rect">
                  <a:avLst/>
                </a:prstGeom>
                <a:noFill/>
                <a:ln>
                  <a:noFill/>
                </a:ln>
              </p:spPr>
            </p:pic>
            <p:sp>
              <p:nvSpPr>
                <p:cNvPr id="83" name="Shape 83"/>
                <p:cNvSpPr txBox="1"/>
                <p:nvPr/>
              </p:nvSpPr>
              <p:spPr>
                <a:xfrm>
                  <a:off x="-2918991" y="12175417"/>
                  <a:ext cx="1417500" cy="252600"/>
                </a:xfrm>
                <a:prstGeom prst="rect">
                  <a:avLst/>
                </a:prstGeom>
                <a:solidFill>
                  <a:srgbClr val="FF0000"/>
                </a:solidFill>
                <a:ln>
                  <a:noFill/>
                </a:ln>
              </p:spPr>
              <p:txBody>
                <a:bodyPr lIns="457200" tIns="91425" rIns="457200" bIns="91425" anchor="t" anchorCtr="0">
                  <a:noAutofit/>
                </a:bodyPr>
                <a:lstStyle/>
                <a:p>
                  <a:pPr algn="ctr">
                    <a:buClr>
                      <a:srgbClr val="FFFFFF"/>
                    </a:buClr>
                    <a:buSzPct val="25000"/>
                    <a:buFont typeface="Calibri"/>
                    <a:buNone/>
                  </a:pPr>
                  <a:r>
                    <a:rPr lang="en-US" sz="1200" b="1">
                      <a:solidFill>
                        <a:srgbClr val="FFFFFF"/>
                      </a:solidFill>
                      <a:latin typeface="Calibri"/>
                      <a:ea typeface="Calibri"/>
                      <a:cs typeface="Calibri"/>
                      <a:sym typeface="Calibri"/>
                    </a:rPr>
                    <a:t>DISTORTED</a:t>
                  </a:r>
                </a:p>
              </p:txBody>
            </p:sp>
          </p:grpSp>
          <p:pic>
            <p:nvPicPr>
              <p:cNvPr id="84" name="Shape 84"/>
              <p:cNvPicPr preferRelativeResize="0"/>
              <p:nvPr/>
            </p:nvPicPr>
            <p:blipFill rotWithShape="1">
              <a:blip r:embed="rId6">
                <a:alphaModFix/>
              </a:blip>
              <a:srcRect/>
              <a:stretch/>
            </p:blipFill>
            <p:spPr>
              <a:xfrm>
                <a:off x="-4470426" y="11016657"/>
                <a:ext cx="1098600" cy="847800"/>
              </a:xfrm>
              <a:prstGeom prst="rect">
                <a:avLst/>
              </a:prstGeom>
              <a:noFill/>
              <a:ln>
                <a:noFill/>
              </a:ln>
            </p:spPr>
          </p:pic>
          <p:sp>
            <p:nvSpPr>
              <p:cNvPr id="85" name="Shape 85"/>
              <p:cNvSpPr txBox="1"/>
              <p:nvPr/>
            </p:nvSpPr>
            <p:spPr>
              <a:xfrm>
                <a:off x="-4440600" y="11665645"/>
                <a:ext cx="1035600" cy="325200"/>
              </a:xfrm>
              <a:prstGeom prst="rect">
                <a:avLst/>
              </a:prstGeom>
              <a:noFill/>
              <a:ln>
                <a:noFill/>
              </a:ln>
            </p:spPr>
            <p:txBody>
              <a:bodyPr lIns="457200" tIns="457200" rIns="457200" bIns="0" anchor="t" anchorCtr="0">
                <a:noAutofit/>
              </a:bodyPr>
              <a:lstStyle/>
              <a:p>
                <a:pPr algn="ctr">
                  <a:buClr>
                    <a:srgbClr val="FFFFFF"/>
                  </a:buClr>
                  <a:buSzPct val="25000"/>
                  <a:buFont typeface="Calibri"/>
                  <a:buNone/>
                </a:pPr>
                <a:r>
                  <a:rPr lang="en-US" sz="1600">
                    <a:solidFill>
                      <a:srgbClr val="FFFFFF"/>
                    </a:solidFill>
                    <a:latin typeface="Calibri"/>
                    <a:ea typeface="Calibri"/>
                    <a:cs typeface="Calibri"/>
                    <a:sym typeface="Calibri"/>
                  </a:rPr>
                  <a:t>Corner handles</a:t>
                </a:r>
              </a:p>
            </p:txBody>
          </p:sp>
        </p:grpSp>
        <p:grpSp>
          <p:nvGrpSpPr>
            <p:cNvPr id="86" name="Shape 86"/>
            <p:cNvGrpSpPr/>
            <p:nvPr/>
          </p:nvGrpSpPr>
          <p:grpSpPr>
            <a:xfrm>
              <a:off x="-10398893" y="27752001"/>
              <a:ext cx="9323053" cy="2453293"/>
              <a:chOff x="-4754996" y="12734142"/>
              <a:chExt cx="4296536" cy="1127121"/>
            </a:xfrm>
          </p:grpSpPr>
          <p:pic>
            <p:nvPicPr>
              <p:cNvPr id="87" name="Shape 87"/>
              <p:cNvPicPr preferRelativeResize="0"/>
              <p:nvPr/>
            </p:nvPicPr>
            <p:blipFill rotWithShape="1">
              <a:blip r:embed="rId7">
                <a:alphaModFix/>
              </a:blip>
              <a:srcRect/>
              <a:stretch/>
            </p:blipFill>
            <p:spPr>
              <a:xfrm>
                <a:off x="-4533346" y="12734142"/>
                <a:ext cx="1828800" cy="1117500"/>
              </a:xfrm>
              <a:prstGeom prst="rect">
                <a:avLst/>
              </a:prstGeom>
              <a:noFill/>
              <a:ln>
                <a:noFill/>
              </a:ln>
            </p:spPr>
          </p:pic>
          <p:pic>
            <p:nvPicPr>
              <p:cNvPr id="88" name="Shape 88"/>
              <p:cNvPicPr preferRelativeResize="0"/>
              <p:nvPr/>
            </p:nvPicPr>
            <p:blipFill rotWithShape="1">
              <a:blip r:embed="rId8">
                <a:alphaModFix/>
              </a:blip>
              <a:srcRect/>
              <a:stretch/>
            </p:blipFill>
            <p:spPr>
              <a:xfrm>
                <a:off x="-2456641" y="12737835"/>
                <a:ext cx="1828800" cy="1117499"/>
              </a:xfrm>
              <a:prstGeom prst="rect">
                <a:avLst/>
              </a:prstGeom>
              <a:noFill/>
              <a:ln>
                <a:noFill/>
              </a:ln>
            </p:spPr>
          </p:pic>
          <p:sp>
            <p:nvSpPr>
              <p:cNvPr id="89" name="Shape 89"/>
              <p:cNvSpPr txBox="1"/>
              <p:nvPr/>
            </p:nvSpPr>
            <p:spPr>
              <a:xfrm rot="-5400000">
                <a:off x="-5235746" y="13214987"/>
                <a:ext cx="1117500" cy="156000"/>
              </a:xfrm>
              <a:prstGeom prst="rect">
                <a:avLst/>
              </a:prstGeom>
              <a:noFill/>
              <a:ln>
                <a:noFill/>
              </a:ln>
            </p:spPr>
            <p:txBody>
              <a:bodyPr lIns="91425" tIns="91425" rIns="91425" bIns="0" anchor="t" anchorCtr="0">
                <a:noAutofit/>
              </a:bodyPr>
              <a:lstStyle/>
              <a:p>
                <a:pPr algn="ctr">
                  <a:buClr>
                    <a:srgbClr val="92D050"/>
                  </a:buClr>
                  <a:buSzPct val="25000"/>
                  <a:buFont typeface="Calibri"/>
                  <a:buNone/>
                </a:pPr>
                <a:r>
                  <a:rPr lang="en-US" sz="1600">
                    <a:solidFill>
                      <a:srgbClr val="92D050"/>
                    </a:solidFill>
                    <a:latin typeface="Calibri"/>
                    <a:ea typeface="Calibri"/>
                    <a:cs typeface="Calibri"/>
                    <a:sym typeface="Calibri"/>
                  </a:rPr>
                  <a:t>Good </a:t>
                </a:r>
                <a:r>
                  <a:rPr lang="en-US" sz="1600">
                    <a:solidFill>
                      <a:srgbClr val="FFFFFF"/>
                    </a:solidFill>
                    <a:latin typeface="Calibri"/>
                    <a:ea typeface="Calibri"/>
                    <a:cs typeface="Calibri"/>
                    <a:sym typeface="Calibri"/>
                  </a:rPr>
                  <a:t>printing quality</a:t>
                </a:r>
              </a:p>
            </p:txBody>
          </p:sp>
          <p:sp>
            <p:nvSpPr>
              <p:cNvPr id="90" name="Shape 90"/>
              <p:cNvSpPr txBox="1"/>
              <p:nvPr/>
            </p:nvSpPr>
            <p:spPr>
              <a:xfrm rot="-5400000">
                <a:off x="-1095210" y="13224514"/>
                <a:ext cx="1117500" cy="156000"/>
              </a:xfrm>
              <a:prstGeom prst="rect">
                <a:avLst/>
              </a:prstGeom>
              <a:noFill/>
              <a:ln>
                <a:noFill/>
              </a:ln>
            </p:spPr>
            <p:txBody>
              <a:bodyPr lIns="91425" tIns="91425" rIns="91425" bIns="0" anchor="t" anchorCtr="0">
                <a:noAutofit/>
              </a:bodyPr>
              <a:lstStyle/>
              <a:p>
                <a:pPr algn="ctr">
                  <a:buClr>
                    <a:srgbClr val="FF0000"/>
                  </a:buClr>
                  <a:buSzPct val="25000"/>
                  <a:buFont typeface="Calibri"/>
                  <a:buNone/>
                </a:pPr>
                <a:r>
                  <a:rPr lang="en-US" sz="1600">
                    <a:solidFill>
                      <a:srgbClr val="FF0000"/>
                    </a:solidFill>
                    <a:latin typeface="Calibri"/>
                    <a:ea typeface="Calibri"/>
                    <a:cs typeface="Calibri"/>
                    <a:sym typeface="Calibri"/>
                  </a:rPr>
                  <a:t>Bad </a:t>
                </a:r>
                <a:r>
                  <a:rPr lang="en-US" sz="1600">
                    <a:solidFill>
                      <a:srgbClr val="FFFFFF"/>
                    </a:solidFill>
                    <a:latin typeface="Calibri"/>
                    <a:ea typeface="Calibri"/>
                    <a:cs typeface="Calibri"/>
                    <a:sym typeface="Calibri"/>
                  </a:rPr>
                  <a:t>printing quality</a:t>
                </a:r>
              </a:p>
            </p:txBody>
          </p:sp>
        </p:grpSp>
      </p:grpSp>
      <p:grpSp>
        <p:nvGrpSpPr>
          <p:cNvPr id="91" name="Shape 91"/>
          <p:cNvGrpSpPr/>
          <p:nvPr/>
        </p:nvGrpSpPr>
        <p:grpSpPr>
          <a:xfrm>
            <a:off x="44157840" y="-55066"/>
            <a:ext cx="11062200" cy="32973600"/>
            <a:chOff x="44157837" y="-55065"/>
            <a:chExt cx="11062200" cy="32973600"/>
          </a:xfrm>
        </p:grpSpPr>
        <p:sp>
          <p:nvSpPr>
            <p:cNvPr id="92" name="Shape 92"/>
            <p:cNvSpPr/>
            <p:nvPr/>
          </p:nvSpPr>
          <p:spPr>
            <a:xfrm>
              <a:off x="44157837" y="-55065"/>
              <a:ext cx="11062200" cy="32973600"/>
            </a:xfrm>
            <a:prstGeom prst="rect">
              <a:avLst/>
            </a:prstGeom>
            <a:solidFill>
              <a:srgbClr val="0C0C0C"/>
            </a:solidFill>
            <a:ln>
              <a:noFill/>
            </a:ln>
          </p:spPr>
          <p:txBody>
            <a:bodyPr lIns="457200" tIns="457200" rIns="457200" bIns="0" anchor="t" anchorCtr="0">
              <a:noAutofit/>
            </a:bodyPr>
            <a:lstStyle/>
            <a:p>
              <a:pPr algn="ctr">
                <a:buClr>
                  <a:srgbClr val="FFFFFF"/>
                </a:buClr>
                <a:buSzPct val="25000"/>
                <a:buFont typeface="Trebuchet MS"/>
                <a:buNone/>
              </a:pPr>
              <a:r>
                <a:rPr lang="en-US" sz="4000" b="1">
                  <a:solidFill>
                    <a:srgbClr val="FFFFFF"/>
                  </a:solidFill>
                  <a:latin typeface="Trebuchet MS"/>
                  <a:ea typeface="Trebuchet MS"/>
                  <a:cs typeface="Trebuchet MS"/>
                  <a:sym typeface="Trebuchet MS"/>
                </a:rPr>
                <a:t>QUICK START (cont.)</a:t>
              </a:r>
            </a:p>
            <a:p>
              <a:pPr algn="ctr">
                <a:buClr>
                  <a:srgbClr val="000000"/>
                </a:buClr>
                <a:buFont typeface="Arial"/>
                <a:buNone/>
              </a:pPr>
              <a:endParaRPr sz="3600" b="1">
                <a:solidFill>
                  <a:srgbClr val="FFFFFF"/>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How to change the template color theme</a:t>
              </a:r>
            </a:p>
            <a:p>
              <a:pPr lvl="2">
                <a:buClr>
                  <a:srgbClr val="BFBFBF"/>
                </a:buClr>
                <a:buSzPct val="25000"/>
                <a:buFont typeface="Trebuchet MS"/>
                <a:buNone/>
              </a:pPr>
              <a:r>
                <a:rPr lang="en-US" sz="2400">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lvl="2">
                <a:buClr>
                  <a:srgbClr val="FFFFFF"/>
                </a:buClr>
                <a:buFont typeface="Calibri"/>
                <a:buNone/>
              </a:pPr>
              <a:endParaRPr sz="2400">
                <a:solidFill>
                  <a:srgbClr val="BFBFBF"/>
                </a:solidFill>
                <a:latin typeface="Trebuchet MS"/>
                <a:ea typeface="Trebuchet MS"/>
                <a:cs typeface="Trebuchet MS"/>
                <a:sym typeface="Trebuchet MS"/>
              </a:endParaRPr>
            </a:p>
            <a:p>
              <a:pPr>
                <a:buClr>
                  <a:srgbClr val="000000"/>
                </a:buClr>
                <a:buFont typeface="Arial"/>
                <a:buNone/>
              </a:pPr>
              <a:endParaRPr sz="2400">
                <a:solidFill>
                  <a:srgbClr val="BFBFBF"/>
                </a:solidFill>
                <a:latin typeface="Trebuchet MS"/>
                <a:ea typeface="Trebuchet MS"/>
                <a:cs typeface="Trebuchet MS"/>
                <a:sym typeface="Trebuchet MS"/>
              </a:endParaRPr>
            </a:p>
            <a:p>
              <a:pPr>
                <a:buClr>
                  <a:srgbClr val="000000"/>
                </a:buClr>
                <a:buFont typeface="Arial"/>
                <a:buNone/>
              </a:pPr>
              <a:endParaRPr sz="2400">
                <a:solidFill>
                  <a:srgbClr val="BFBFBF"/>
                </a:solidFill>
                <a:latin typeface="Trebuchet MS"/>
                <a:ea typeface="Trebuchet MS"/>
                <a:cs typeface="Trebuchet MS"/>
                <a:sym typeface="Trebuchet MS"/>
              </a:endParaRPr>
            </a:p>
            <a:p>
              <a:pPr>
                <a:buClr>
                  <a:srgbClr val="000000"/>
                </a:buClr>
                <a:buFont typeface="Arial"/>
                <a:buNone/>
              </a:pPr>
              <a:endParaRPr sz="2400">
                <a:solidFill>
                  <a:srgbClr val="BFBFBF"/>
                </a:solidFill>
                <a:latin typeface="Trebuchet MS"/>
                <a:ea typeface="Trebuchet MS"/>
                <a:cs typeface="Trebuchet MS"/>
                <a:sym typeface="Trebuchet MS"/>
              </a:endParaRPr>
            </a:p>
            <a:p>
              <a:pPr>
                <a:buClr>
                  <a:srgbClr val="000000"/>
                </a:buClr>
                <a:buFont typeface="Arial"/>
                <a:buNone/>
              </a:pPr>
              <a:endParaRPr sz="2400">
                <a:solidFill>
                  <a:srgbClr val="BFBFBF"/>
                </a:solidFill>
                <a:latin typeface="Trebuchet MS"/>
                <a:ea typeface="Trebuchet MS"/>
                <a:cs typeface="Trebuchet MS"/>
                <a:sym typeface="Trebuchet MS"/>
              </a:endParaRPr>
            </a:p>
            <a:p>
              <a:pPr>
                <a:buClr>
                  <a:srgbClr val="000000"/>
                </a:buClr>
                <a:buFont typeface="Arial"/>
                <a:buNone/>
              </a:pPr>
              <a:endParaRPr sz="2400">
                <a:solidFill>
                  <a:srgbClr val="BFBFBF"/>
                </a:solidFill>
                <a:latin typeface="Trebuchet MS"/>
                <a:ea typeface="Trebuchet MS"/>
                <a:cs typeface="Trebuchet MS"/>
                <a:sym typeface="Trebuchet MS"/>
              </a:endParaRPr>
            </a:p>
            <a:p>
              <a:pPr>
                <a:buClr>
                  <a:srgbClr val="000000"/>
                </a:buClr>
                <a:buFont typeface="Arial"/>
                <a:buNone/>
              </a:pPr>
              <a:endParaRPr sz="2400">
                <a:solidFill>
                  <a:srgbClr val="BFBFBF"/>
                </a:solidFill>
                <a:latin typeface="Trebuchet MS"/>
                <a:ea typeface="Trebuchet MS"/>
                <a:cs typeface="Trebuchet MS"/>
                <a:sym typeface="Trebuchet MS"/>
              </a:endParaRP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a:buClr>
                  <a:srgbClr val="000000"/>
                </a:buClr>
                <a:buFont typeface="Arial"/>
                <a:buNone/>
              </a:pPr>
              <a:endParaRPr sz="2400">
                <a:solidFill>
                  <a:srgbClr val="BFBFBF"/>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How to add Text</a:t>
              </a:r>
            </a:p>
            <a:p>
              <a:pPr marL="3264446" lvl="2" indent="-1585">
                <a:buClr>
                  <a:srgbClr val="BFBFBF"/>
                </a:buClr>
                <a:buSzPct val="25000"/>
                <a:buFont typeface="Trebuchet MS"/>
                <a:buNone/>
              </a:pPr>
              <a:r>
                <a:rPr lang="en-US" sz="2400">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marL="1517855" lvl="2" indent="-7037">
                <a:buClr>
                  <a:srgbClr val="000000"/>
                </a:buClr>
                <a:buFont typeface="Arial"/>
                <a:buNone/>
              </a:pPr>
              <a:endParaRPr sz="2400">
                <a:solidFill>
                  <a:srgbClr val="BFBFBF"/>
                </a:solidFill>
                <a:latin typeface="Trebuchet MS"/>
                <a:ea typeface="Trebuchet MS"/>
                <a:cs typeface="Trebuchet MS"/>
                <a:sym typeface="Trebuchet MS"/>
              </a:endParaRPr>
            </a:p>
            <a:p>
              <a:pPr algn="ctr">
                <a:buClr>
                  <a:srgbClr val="BFBFBF"/>
                </a:buClr>
                <a:buSzPct val="25000"/>
                <a:buFont typeface="Trebuchet MS"/>
                <a:buNone/>
              </a:pPr>
              <a:r>
                <a:rPr lang="en-US" sz="2400">
                  <a:solidFill>
                    <a:srgbClr val="BFBFBF"/>
                  </a:solidFill>
                  <a:latin typeface="Trebuchet MS"/>
                  <a:ea typeface="Trebuchet MS"/>
                  <a:cs typeface="Trebuchet MS"/>
                  <a:sym typeface="Trebuchet MS"/>
                </a:rPr>
                <a:t> </a:t>
              </a:r>
              <a:r>
                <a:rPr lang="en-US" sz="3200" b="1">
                  <a:solidFill>
                    <a:srgbClr val="FFC000"/>
                  </a:solidFill>
                  <a:latin typeface="Trebuchet MS"/>
                  <a:ea typeface="Trebuchet MS"/>
                  <a:cs typeface="Trebuchet MS"/>
                  <a:sym typeface="Trebuchet MS"/>
                </a:rPr>
                <a:t>Text size</a:t>
              </a: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marL="1517855" lvl="2" indent="-7037">
                <a:buClr>
                  <a:srgbClr val="000000"/>
                </a:buClr>
                <a:buFont typeface="Arial"/>
                <a:buNone/>
              </a:pPr>
              <a:endParaRPr sz="2400">
                <a:solidFill>
                  <a:srgbClr val="BFBFBF"/>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How to add Tables</a:t>
              </a:r>
            </a:p>
            <a:p>
              <a:pPr marL="1729824" lvl="1" indent="-3174">
                <a:buClr>
                  <a:srgbClr val="BFBFBF"/>
                </a:buClr>
                <a:buSzPct val="25000"/>
                <a:buFont typeface="Trebuchet MS"/>
                <a:buNone/>
              </a:pPr>
              <a:r>
                <a:rPr lang="en-US" sz="2400">
                  <a:solidFill>
                    <a:srgbClr val="BFBFBF"/>
                  </a:solidFill>
                  <a:latin typeface="Trebuchet MS"/>
                  <a:ea typeface="Trebuchet MS"/>
                  <a:cs typeface="Trebuchet MS"/>
                  <a:sym typeface="Trebuchet MS"/>
                </a:rPr>
                <a:t>To add a table from scratch go to the INSERT menu and </a:t>
              </a:r>
              <a:br>
                <a:rPr lang="en-US" sz="2400">
                  <a:solidFill>
                    <a:srgbClr val="BFBFBF"/>
                  </a:solidFill>
                  <a:latin typeface="Trebuchet MS"/>
                  <a:ea typeface="Trebuchet MS"/>
                  <a:cs typeface="Trebuchet MS"/>
                  <a:sym typeface="Trebuchet MS"/>
                </a:rPr>
              </a:br>
              <a:r>
                <a:rPr lang="en-US" sz="2400">
                  <a:solidFill>
                    <a:srgbClr val="BFBFBF"/>
                  </a:solidFill>
                  <a:latin typeface="Trebuchet MS"/>
                  <a:ea typeface="Trebuchet MS"/>
                  <a:cs typeface="Trebuchet MS"/>
                  <a:sym typeface="Trebuchet MS"/>
                </a:rPr>
                <a:t>click on TABLE. A drop-down box will help you select rows and columns. </a:t>
              </a: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a:buClr>
                  <a:srgbClr val="000000"/>
                </a:buClr>
                <a:buFont typeface="Arial"/>
                <a:buNone/>
              </a:pPr>
              <a:endParaRPr sz="2400">
                <a:solidFill>
                  <a:srgbClr val="BFBFBF"/>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Graphs / Charts</a:t>
              </a: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a:buClr>
                  <a:srgbClr val="FFFFFF"/>
                </a:buClr>
                <a:buFont typeface="Calibri"/>
                <a:buNone/>
              </a:pPr>
              <a:endParaRPr sz="2400">
                <a:solidFill>
                  <a:srgbClr val="BFBFBF"/>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How to change the column configuration</a:t>
              </a: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algn="ctr">
                <a:buClr>
                  <a:srgbClr val="FFFFFF"/>
                </a:buClr>
                <a:buFont typeface="Calibri"/>
                <a:buNone/>
              </a:pPr>
              <a:endParaRPr sz="3200" b="1">
                <a:solidFill>
                  <a:srgbClr val="FFC000"/>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How to remove the info bars</a:t>
              </a: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a:buClr>
                  <a:srgbClr val="FFFFFF"/>
                </a:buClr>
                <a:buFont typeface="Calibri"/>
                <a:buNone/>
              </a:pPr>
              <a:endParaRPr sz="2400">
                <a:solidFill>
                  <a:srgbClr val="BFBFBF"/>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Save your work</a:t>
              </a: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Save your template as a PowerPoint document. For printing, save as PowerPoint of “Print-quality” PDF.</a:t>
              </a:r>
            </a:p>
            <a:p>
              <a:pPr>
                <a:buClr>
                  <a:srgbClr val="FFFFFF"/>
                </a:buClr>
                <a:buFont typeface="Calibri"/>
                <a:buNone/>
              </a:pPr>
              <a:endParaRPr sz="2400">
                <a:solidFill>
                  <a:srgbClr val="BFBFBF"/>
                </a:solidFill>
                <a:latin typeface="Trebuchet MS"/>
                <a:ea typeface="Trebuchet MS"/>
                <a:cs typeface="Trebuchet MS"/>
                <a:sym typeface="Trebuchet MS"/>
              </a:endParaRPr>
            </a:p>
            <a:p>
              <a:pPr algn="ctr">
                <a:buClr>
                  <a:srgbClr val="FFC000"/>
                </a:buClr>
                <a:buSzPct val="25000"/>
                <a:buFont typeface="Trebuchet MS"/>
                <a:buNone/>
              </a:pPr>
              <a:r>
                <a:rPr lang="en-US" sz="3200" b="1">
                  <a:solidFill>
                    <a:srgbClr val="FFC000"/>
                  </a:solidFill>
                  <a:latin typeface="Trebuchet MS"/>
                  <a:ea typeface="Trebuchet MS"/>
                  <a:cs typeface="Trebuchet MS"/>
                  <a:sym typeface="Trebuchet MS"/>
                </a:rPr>
                <a:t>Print your poster</a:t>
              </a:r>
            </a:p>
            <a:p>
              <a:pPr>
                <a:buClr>
                  <a:srgbClr val="BFBFBF"/>
                </a:buClr>
                <a:buSzPct val="25000"/>
                <a:buFont typeface="Trebuchet MS"/>
                <a:buNone/>
              </a:pPr>
              <a:r>
                <a:rPr lang="en-US" sz="2400">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a:buClr>
                  <a:srgbClr val="FFFFFF"/>
                </a:buClr>
                <a:buFont typeface="Calibri"/>
                <a:buNone/>
              </a:pPr>
              <a:endParaRPr sz="2800">
                <a:solidFill>
                  <a:srgbClr val="BFBFBF"/>
                </a:solidFill>
                <a:latin typeface="Trebuchet MS"/>
                <a:ea typeface="Trebuchet MS"/>
                <a:cs typeface="Trebuchet MS"/>
                <a:sym typeface="Trebuchet MS"/>
              </a:endParaRPr>
            </a:p>
          </p:txBody>
        </p:sp>
        <p:pic>
          <p:nvPicPr>
            <p:cNvPr id="93" name="Shape 93"/>
            <p:cNvPicPr preferRelativeResize="0"/>
            <p:nvPr/>
          </p:nvPicPr>
          <p:blipFill rotWithShape="1">
            <a:blip r:embed="rId9">
              <a:alphaModFix/>
            </a:blip>
            <a:srcRect/>
            <a:stretch/>
          </p:blipFill>
          <p:spPr>
            <a:xfrm>
              <a:off x="46915678" y="3349444"/>
              <a:ext cx="5586300" cy="2063700"/>
            </a:xfrm>
            <a:prstGeom prst="rect">
              <a:avLst/>
            </a:prstGeom>
            <a:noFill/>
            <a:ln>
              <a:noFill/>
            </a:ln>
          </p:spPr>
        </p:pic>
        <p:pic>
          <p:nvPicPr>
            <p:cNvPr id="94" name="Shape 94"/>
            <p:cNvPicPr preferRelativeResize="0"/>
            <p:nvPr/>
          </p:nvPicPr>
          <p:blipFill rotWithShape="1">
            <a:blip r:embed="rId10">
              <a:alphaModFix/>
            </a:blip>
            <a:srcRect/>
            <a:stretch/>
          </p:blipFill>
          <p:spPr>
            <a:xfrm>
              <a:off x="44621818" y="7740039"/>
              <a:ext cx="2969700" cy="1370700"/>
            </a:xfrm>
            <a:prstGeom prst="rect">
              <a:avLst/>
            </a:prstGeom>
            <a:noFill/>
            <a:ln>
              <a:noFill/>
            </a:ln>
          </p:spPr>
        </p:pic>
        <p:pic>
          <p:nvPicPr>
            <p:cNvPr id="95" name="Shape 95"/>
            <p:cNvPicPr preferRelativeResize="0"/>
            <p:nvPr/>
          </p:nvPicPr>
          <p:blipFill rotWithShape="1">
            <a:blip r:embed="rId11">
              <a:alphaModFix/>
            </a:blip>
            <a:srcRect/>
            <a:stretch/>
          </p:blipFill>
          <p:spPr>
            <a:xfrm>
              <a:off x="44629618" y="12347263"/>
              <a:ext cx="1482300" cy="992099"/>
            </a:xfrm>
            <a:prstGeom prst="rect">
              <a:avLst/>
            </a:prstGeom>
            <a:noFill/>
            <a:ln>
              <a:noFill/>
            </a:ln>
          </p:spPr>
        </p:pic>
        <p:grpSp>
          <p:nvGrpSpPr>
            <p:cNvPr id="96" name="Shape 96"/>
            <p:cNvGrpSpPr/>
            <p:nvPr/>
          </p:nvGrpSpPr>
          <p:grpSpPr>
            <a:xfrm>
              <a:off x="44485218" y="29413177"/>
              <a:ext cx="10353785" cy="1265416"/>
              <a:chOff x="44200453" y="28362387"/>
              <a:chExt cx="9771409" cy="1090500"/>
            </a:xfrm>
          </p:grpSpPr>
          <p:sp>
            <p:nvSpPr>
              <p:cNvPr id="97" name="Shape 97"/>
              <p:cNvSpPr/>
              <p:nvPr/>
            </p:nvSpPr>
            <p:spPr>
              <a:xfrm>
                <a:off x="44200453" y="28362387"/>
                <a:ext cx="9771300" cy="1090500"/>
              </a:xfrm>
              <a:prstGeom prst="roundRect">
                <a:avLst>
                  <a:gd name="adj" fmla="val 16667"/>
                </a:avLst>
              </a:prstGeom>
              <a:solidFill>
                <a:schemeClr val="lt1"/>
              </a:solidFill>
              <a:ln>
                <a:noFill/>
              </a:ln>
            </p:spPr>
            <p:txBody>
              <a:bodyPr lIns="91425" tIns="45700" rIns="91425" bIns="45700" anchor="ctr" anchorCtr="0">
                <a:noAutofit/>
              </a:bodyPr>
              <a:lstStyle/>
              <a:p>
                <a:pPr algn="ctr">
                  <a:buClr>
                    <a:srgbClr val="000000"/>
                  </a:buClr>
                  <a:buFont typeface="Arial"/>
                  <a:buNone/>
                </a:pPr>
                <a:endParaRPr sz="8500">
                  <a:solidFill>
                    <a:srgbClr val="FFFFFF"/>
                  </a:solidFill>
                  <a:latin typeface="Calibri"/>
                  <a:ea typeface="Calibri"/>
                  <a:cs typeface="Calibri"/>
                  <a:sym typeface="Calibri"/>
                </a:endParaRPr>
              </a:p>
            </p:txBody>
          </p:sp>
          <p:pic>
            <p:nvPicPr>
              <p:cNvPr id="98" name="Shape 98" descr="http://t2.gstatic.com/images?q=tbn:ANd9GcR4APHC6TT9w54M2zn_pvCiBxUNcspYPoVxirLRphBoJabfSvu7zw"/>
              <p:cNvPicPr preferRelativeResize="0"/>
              <p:nvPr/>
            </p:nvPicPr>
            <p:blipFill rotWithShape="1">
              <a:blip r:embed="rId12">
                <a:alphaModFix/>
              </a:blip>
              <a:srcRect/>
              <a:stretch/>
            </p:blipFill>
            <p:spPr>
              <a:xfrm>
                <a:off x="44326393" y="28460718"/>
                <a:ext cx="914400" cy="914400"/>
              </a:xfrm>
              <a:prstGeom prst="rect">
                <a:avLst/>
              </a:prstGeom>
              <a:noFill/>
              <a:ln>
                <a:noFill/>
              </a:ln>
            </p:spPr>
          </p:pic>
          <p:sp>
            <p:nvSpPr>
              <p:cNvPr id="99" name="Shape 99"/>
              <p:cNvSpPr txBox="1"/>
              <p:nvPr/>
            </p:nvSpPr>
            <p:spPr>
              <a:xfrm>
                <a:off x="45300662" y="28552306"/>
                <a:ext cx="8671200" cy="716100"/>
              </a:xfrm>
              <a:prstGeom prst="rect">
                <a:avLst/>
              </a:prstGeom>
              <a:noFill/>
              <a:ln>
                <a:noFill/>
              </a:ln>
            </p:spPr>
            <p:txBody>
              <a:bodyPr lIns="91425" tIns="45700" rIns="91425" bIns="45700" anchor="t" anchorCtr="0">
                <a:noAutofit/>
              </a:bodyPr>
              <a:lstStyle/>
              <a:p>
                <a:pPr>
                  <a:buClr>
                    <a:srgbClr val="4E5B6F"/>
                  </a:buClr>
                  <a:buSzPct val="25000"/>
                  <a:buFont typeface="Trebuchet MS"/>
                  <a:buNone/>
                </a:pPr>
                <a:r>
                  <a:rPr lang="en-US" sz="2400">
                    <a:solidFill>
                      <a:srgbClr val="4E5B6F"/>
                    </a:solidFill>
                    <a:latin typeface="Trebuchet MS"/>
                    <a:ea typeface="Trebuchet MS"/>
                    <a:cs typeface="Trebuchet MS"/>
                    <a:sym typeface="Trebuchet MS"/>
                  </a:rPr>
                  <a:t>Student discounts are available on our Facebook page.</a:t>
                </a:r>
                <a:br>
                  <a:rPr lang="en-US" sz="2400">
                    <a:solidFill>
                      <a:srgbClr val="4E5B6F"/>
                    </a:solidFill>
                    <a:latin typeface="Trebuchet MS"/>
                    <a:ea typeface="Trebuchet MS"/>
                    <a:cs typeface="Trebuchet MS"/>
                    <a:sym typeface="Trebuchet MS"/>
                  </a:rPr>
                </a:br>
                <a:r>
                  <a:rPr lang="en-US" sz="2400">
                    <a:solidFill>
                      <a:srgbClr val="4E5B6F"/>
                    </a:solidFill>
                    <a:latin typeface="Trebuchet MS"/>
                    <a:ea typeface="Trebuchet MS"/>
                    <a:cs typeface="Trebuchet MS"/>
                    <a:sym typeface="Trebuchet MS"/>
                  </a:rPr>
                  <a:t>Go to </a:t>
                </a:r>
                <a:r>
                  <a:rPr lang="en-US" sz="2400" u="sng">
                    <a:solidFill>
                      <a:srgbClr val="4E5B6F"/>
                    </a:solidFill>
                    <a:latin typeface="Trebuchet MS"/>
                    <a:ea typeface="Trebuchet MS"/>
                    <a:cs typeface="Trebuchet MS"/>
                    <a:sym typeface="Trebuchet MS"/>
                  </a:rPr>
                  <a:t>PosterPresentations.com</a:t>
                </a:r>
                <a:r>
                  <a:rPr lang="en-US" sz="2400">
                    <a:solidFill>
                      <a:srgbClr val="4E5B6F"/>
                    </a:solidFill>
                    <a:latin typeface="Trebuchet MS"/>
                    <a:ea typeface="Trebuchet MS"/>
                    <a:cs typeface="Trebuchet MS"/>
                    <a:sym typeface="Trebuchet MS"/>
                  </a:rPr>
                  <a:t> and click on the FB icon. </a:t>
                </a:r>
              </a:p>
            </p:txBody>
          </p:sp>
        </p:grpSp>
        <p:sp>
          <p:nvSpPr>
            <p:cNvPr id="100" name="Shape 100"/>
            <p:cNvSpPr txBox="1"/>
            <p:nvPr/>
          </p:nvSpPr>
          <p:spPr>
            <a:xfrm>
              <a:off x="44262809" y="31169781"/>
              <a:ext cx="6870300" cy="1399500"/>
            </a:xfrm>
            <a:prstGeom prst="rect">
              <a:avLst/>
            </a:prstGeom>
            <a:noFill/>
            <a:ln>
              <a:noFill/>
            </a:ln>
          </p:spPr>
          <p:txBody>
            <a:bodyPr lIns="65300" tIns="32650" rIns="65300" bIns="32650" anchor="t" anchorCtr="0">
              <a:noAutofit/>
            </a:bodyPr>
            <a:lstStyle/>
            <a:p>
              <a:pPr>
                <a:lnSpc>
                  <a:spcPct val="92857"/>
                </a:lnSpc>
                <a:buClr>
                  <a:srgbClr val="FFFFFF"/>
                </a:buClr>
                <a:buSzPct val="25000"/>
                <a:buFont typeface="Calibri"/>
                <a:buNone/>
              </a:pPr>
              <a:r>
                <a:rPr lang="en-US" sz="2800">
                  <a:solidFill>
                    <a:srgbClr val="FFFFFF"/>
                  </a:solidFill>
                  <a:latin typeface="Calibri"/>
                  <a:ea typeface="Calibri"/>
                  <a:cs typeface="Calibri"/>
                  <a:sym typeface="Calibri"/>
                </a:rPr>
                <a:t>© 2013 PosterPresentations.com</a:t>
              </a:r>
              <a:br>
                <a:rPr lang="en-US" sz="2800">
                  <a:solidFill>
                    <a:srgbClr val="FFFFFF"/>
                  </a:solidFill>
                  <a:latin typeface="Calibri"/>
                  <a:ea typeface="Calibri"/>
                  <a:cs typeface="Calibri"/>
                  <a:sym typeface="Calibri"/>
                </a:rPr>
              </a:br>
              <a:r>
                <a:rPr lang="en-US" sz="2800">
                  <a:solidFill>
                    <a:srgbClr val="FFFFFF"/>
                  </a:solidFill>
                  <a:latin typeface="Calibri"/>
                  <a:ea typeface="Calibri"/>
                  <a:cs typeface="Calibri"/>
                  <a:sym typeface="Calibri"/>
                </a:rPr>
                <a:t>    </a:t>
              </a:r>
              <a:r>
                <a:rPr lang="en-US" sz="2400">
                  <a:solidFill>
                    <a:srgbClr val="FFFFFF"/>
                  </a:solidFill>
                  <a:latin typeface="Calibri"/>
                  <a:ea typeface="Calibri"/>
                  <a:cs typeface="Calibri"/>
                  <a:sym typeface="Calibri"/>
                </a:rPr>
                <a:t>2117 Fourth Street , Unit C        </a:t>
              </a:r>
            </a:p>
            <a:p>
              <a:pPr>
                <a:lnSpc>
                  <a:spcPct val="108333"/>
                </a:lnSpc>
                <a:buClr>
                  <a:srgbClr val="FFFFFF"/>
                </a:buClr>
                <a:buSzPct val="25000"/>
                <a:buFont typeface="Calibri"/>
                <a:buNone/>
              </a:pPr>
              <a:r>
                <a:rPr lang="en-US" sz="2400">
                  <a:solidFill>
                    <a:srgbClr val="FFFFFF"/>
                  </a:solidFill>
                  <a:latin typeface="Calibri"/>
                  <a:ea typeface="Calibri"/>
                  <a:cs typeface="Calibri"/>
                  <a:sym typeface="Calibri"/>
                </a:rPr>
                <a:t>     Berkeley CA </a:t>
              </a:r>
              <a:r>
                <a:rPr lang="en-US" sz="2000">
                  <a:solidFill>
                    <a:srgbClr val="FFFFFF"/>
                  </a:solidFill>
                  <a:latin typeface="Calibri"/>
                  <a:ea typeface="Calibri"/>
                  <a:cs typeface="Calibri"/>
                  <a:sym typeface="Calibri"/>
                </a:rPr>
                <a:t>94710</a:t>
              </a:r>
              <a:r>
                <a:rPr lang="en-US" sz="2400">
                  <a:solidFill>
                    <a:srgbClr val="FFFFFF"/>
                  </a:solidFill>
                  <a:latin typeface="Calibri"/>
                  <a:ea typeface="Calibri"/>
                  <a:cs typeface="Calibri"/>
                  <a:sym typeface="Calibri"/>
                </a:rPr>
                <a:t/>
              </a:r>
              <a:br>
                <a:rPr lang="en-US" sz="2400">
                  <a:solidFill>
                    <a:srgbClr val="FFFFFF"/>
                  </a:solidFill>
                  <a:latin typeface="Calibri"/>
                  <a:ea typeface="Calibri"/>
                  <a:cs typeface="Calibri"/>
                  <a:sym typeface="Calibri"/>
                </a:rPr>
              </a:br>
              <a:r>
                <a:rPr lang="en-US" sz="2400">
                  <a:solidFill>
                    <a:srgbClr val="FFFFFF"/>
                  </a:solidFill>
                  <a:latin typeface="Calibri"/>
                  <a:ea typeface="Calibri"/>
                  <a:cs typeface="Calibri"/>
                  <a:sym typeface="Calibri"/>
                </a:rPr>
                <a:t>    </a:t>
              </a:r>
              <a:r>
                <a:rPr lang="en-US" sz="2400" b="1">
                  <a:solidFill>
                    <a:srgbClr val="FFFF00"/>
                  </a:solidFill>
                  <a:latin typeface="Calibri"/>
                  <a:ea typeface="Calibri"/>
                  <a:cs typeface="Calibri"/>
                  <a:sym typeface="Calibri"/>
                </a:rPr>
                <a:t>posterpresenter@gmail.com</a:t>
              </a:r>
            </a:p>
          </p:txBody>
        </p:sp>
      </p:grpSp>
    </p:spTree>
    <p:extLst>
      <p:ext uri="{BB962C8B-B14F-4D97-AF65-F5344CB8AC3E}">
        <p14:creationId xmlns:p14="http://schemas.microsoft.com/office/powerpoint/2010/main" val="3966629781"/>
      </p:ext>
    </p:extLst>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51.jpg"/><Relationship Id="rId13" Type="http://schemas.openxmlformats.org/officeDocument/2006/relationships/image" Target="../media/image56.jpg"/><Relationship Id="rId18" Type="http://schemas.openxmlformats.org/officeDocument/2006/relationships/image" Target="../media/image60.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jpg"/><Relationship Id="rId17" Type="http://schemas.openxmlformats.org/officeDocument/2006/relationships/image" Target="../media/image59.png"/><Relationship Id="rId2" Type="http://schemas.openxmlformats.org/officeDocument/2006/relationships/notesSlide" Target="../notesSlides/notesSlide25.xml"/><Relationship Id="rId16" Type="http://schemas.openxmlformats.org/officeDocument/2006/relationships/image" Target="../media/image58.pn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54.jpg"/><Relationship Id="rId5" Type="http://schemas.openxmlformats.org/officeDocument/2006/relationships/image" Target="../media/image48.png"/><Relationship Id="rId15" Type="http://schemas.openxmlformats.org/officeDocument/2006/relationships/image" Target="../media/image12.png"/><Relationship Id="rId10" Type="http://schemas.openxmlformats.org/officeDocument/2006/relationships/image" Target="../media/image53.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ctrTitle"/>
          </p:nvPr>
        </p:nvSpPr>
        <p:spPr>
          <a:xfrm>
            <a:off x="5852154" y="2804160"/>
            <a:ext cx="31455632" cy="9601920"/>
          </a:xfrm>
          <a:prstGeom prst="rect">
            <a:avLst/>
          </a:prstGeom>
          <a:noFill/>
          <a:ln>
            <a:noFill/>
          </a:ln>
        </p:spPr>
        <p:txBody>
          <a:bodyPr lIns="491473" tIns="245686" rIns="491473" bIns="245686" anchor="b" anchorCtr="0">
            <a:noAutofit/>
          </a:bodyPr>
          <a:lstStyle/>
          <a:p>
            <a:pPr>
              <a:buSzPct val="25000"/>
            </a:pPr>
            <a:r>
              <a:rPr lang="en-US" sz="19600">
                <a:latin typeface="Proxima Nova"/>
                <a:ea typeface="Proxima Nova"/>
                <a:cs typeface="Proxima Nova"/>
                <a:sym typeface="Proxima Nova"/>
              </a:rPr>
              <a:t>Design of Non-Volatile Latch using Resistive Memory Technology</a:t>
            </a:r>
          </a:p>
        </p:txBody>
      </p:sp>
      <p:sp>
        <p:nvSpPr>
          <p:cNvPr id="160" name="Shape 160"/>
          <p:cNvSpPr txBox="1">
            <a:spLocks noGrp="1"/>
          </p:cNvSpPr>
          <p:nvPr>
            <p:ph type="subTitle" idx="1"/>
          </p:nvPr>
        </p:nvSpPr>
        <p:spPr>
          <a:xfrm>
            <a:off x="5852154" y="13849920"/>
            <a:ext cx="35273346" cy="11260800"/>
          </a:xfrm>
          <a:prstGeom prst="rect">
            <a:avLst/>
          </a:prstGeom>
          <a:noFill/>
          <a:ln>
            <a:noFill/>
          </a:ln>
        </p:spPr>
        <p:txBody>
          <a:bodyPr lIns="491473" tIns="245686" rIns="491473" bIns="245686" anchor="t" anchorCtr="0">
            <a:noAutofit/>
          </a:bodyPr>
          <a:lstStyle/>
          <a:p>
            <a:pPr>
              <a:buSzPct val="25000"/>
            </a:pPr>
            <a:r>
              <a:rPr lang="en-US" sz="9700">
                <a:solidFill>
                  <a:srgbClr val="00B5B5"/>
                </a:solidFill>
                <a:latin typeface="Proxima Nova"/>
                <a:ea typeface="Proxima Nova"/>
                <a:cs typeface="Proxima Nova"/>
                <a:sym typeface="Proxima Nova"/>
              </a:rPr>
              <a:t>ADVISOR:                      Dr. HAMID MAHMOODI</a:t>
            </a:r>
          </a:p>
          <a:p>
            <a:pPr>
              <a:buSzPct val="25000"/>
            </a:pPr>
            <a:r>
              <a:rPr lang="en-US" sz="9700">
                <a:solidFill>
                  <a:srgbClr val="00B5B5"/>
                </a:solidFill>
                <a:latin typeface="Proxima Nova"/>
                <a:ea typeface="Proxima Nova"/>
                <a:cs typeface="Proxima Nova"/>
                <a:sym typeface="Proxima Nova"/>
              </a:rPr>
              <a:t>GROUP MENTOR:         ALIYAR ATTARAN</a:t>
            </a:r>
          </a:p>
          <a:p>
            <a:pPr>
              <a:buSzPct val="25000"/>
            </a:pPr>
            <a:r>
              <a:rPr lang="en-US" sz="9700">
                <a:solidFill>
                  <a:srgbClr val="00B5B5"/>
                </a:solidFill>
                <a:latin typeface="Proxima Nova"/>
                <a:ea typeface="Proxima Nova"/>
                <a:cs typeface="Proxima Nova"/>
                <a:sym typeface="Proxima Nova"/>
              </a:rPr>
              <a:t>MEMBERS:                     VLADISLAV MIFTAKHOV    CODY DEL PRATO                   </a:t>
            </a:r>
          </a:p>
          <a:p>
            <a:pPr>
              <a:buSzPct val="25000"/>
            </a:pPr>
            <a:r>
              <a:rPr lang="en-US" sz="9700">
                <a:solidFill>
                  <a:srgbClr val="00B5B5"/>
                </a:solidFill>
                <a:latin typeface="Proxima Nova"/>
                <a:ea typeface="Proxima Nova"/>
                <a:cs typeface="Proxima Nova"/>
                <a:sym typeface="Proxima Nova"/>
              </a:rPr>
              <a:t>                                        SØREN TORNØE                 KWAN LIM</a:t>
            </a:r>
          </a:p>
          <a:p>
            <a:pPr>
              <a:buSzPct val="25000"/>
            </a:pPr>
            <a:endParaRPr/>
          </a:p>
          <a:p>
            <a:pPr algn="ctr">
              <a:spcBef>
                <a:spcPts val="1645"/>
              </a:spcBef>
              <a:buClr>
                <a:schemeClr val="dk1"/>
              </a:buClr>
              <a:buSzPct val="25000"/>
            </a:pPr>
            <a:r>
              <a:rPr lang="en-US" sz="8200" b="1">
                <a:solidFill>
                  <a:srgbClr val="888888"/>
                </a:solidFill>
                <a:latin typeface="Times New Roman"/>
                <a:ea typeface="Times New Roman"/>
                <a:cs typeface="Times New Roman"/>
                <a:sym typeface="Times New Roman"/>
              </a:rPr>
              <a:t>School of Engineering</a:t>
            </a:r>
          </a:p>
          <a:p>
            <a:pPr algn="ctr">
              <a:spcBef>
                <a:spcPts val="1645"/>
              </a:spcBef>
              <a:buClr>
                <a:schemeClr val="dk1"/>
              </a:buClr>
              <a:buSzPct val="25000"/>
            </a:pPr>
            <a:r>
              <a:rPr lang="en-US" sz="8200" b="1">
                <a:solidFill>
                  <a:srgbClr val="888888"/>
                </a:solidFill>
                <a:latin typeface="Times New Roman"/>
                <a:ea typeface="Times New Roman"/>
                <a:cs typeface="Times New Roman"/>
                <a:sym typeface="Times New Roman"/>
              </a:rPr>
              <a:t>San Francisco State University, San Francisco, CA</a:t>
            </a:r>
          </a:p>
          <a:p>
            <a:pPr algn="ctr">
              <a:spcBef>
                <a:spcPts val="1645"/>
              </a:spcBef>
              <a:buClr>
                <a:schemeClr val="dk1"/>
              </a:buClr>
              <a:buSzPct val="25000"/>
            </a:pPr>
            <a:r>
              <a:rPr lang="en-US" sz="8200" b="1">
                <a:solidFill>
                  <a:srgbClr val="888888"/>
                </a:solidFill>
                <a:latin typeface="Times New Roman"/>
                <a:ea typeface="Times New Roman"/>
                <a:cs typeface="Times New Roman"/>
                <a:sym typeface="Times New Roman"/>
              </a:rPr>
              <a:t>August 2017</a:t>
            </a:r>
          </a:p>
          <a:p>
            <a:pPr>
              <a:buSzPct val="25000"/>
            </a:pPr>
            <a:endParaRPr/>
          </a:p>
        </p:txBody>
      </p:sp>
      <p:pic>
        <p:nvPicPr>
          <p:cNvPr id="161" name="Shape 161"/>
          <p:cNvPicPr preferRelativeResize="0"/>
          <p:nvPr/>
        </p:nvPicPr>
        <p:blipFill rotWithShape="1">
          <a:blip r:embed="rId3">
            <a:alphaModFix/>
          </a:blip>
          <a:srcRect b="28505"/>
          <a:stretch/>
        </p:blipFill>
        <p:spPr>
          <a:xfrm>
            <a:off x="32232600" y="2803800"/>
            <a:ext cx="10220115" cy="9601920"/>
          </a:xfrm>
          <a:prstGeom prst="ellipse">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Shape 299"/>
          <p:cNvPicPr preferRelativeResize="0"/>
          <p:nvPr/>
        </p:nvPicPr>
        <p:blipFill>
          <a:blip r:embed="rId3">
            <a:alphaModFix/>
          </a:blip>
          <a:stretch>
            <a:fillRect/>
          </a:stretch>
        </p:blipFill>
        <p:spPr>
          <a:xfrm>
            <a:off x="10814968" y="5922264"/>
            <a:ext cx="33076230" cy="25171766"/>
          </a:xfrm>
          <a:prstGeom prst="rect">
            <a:avLst/>
          </a:prstGeom>
          <a:noFill/>
          <a:ln>
            <a:noFill/>
          </a:ln>
        </p:spPr>
      </p:pic>
      <p:sp>
        <p:nvSpPr>
          <p:cNvPr id="300" name="Shape 300"/>
          <p:cNvSpPr txBox="1">
            <a:spLocks noGrp="1"/>
          </p:cNvSpPr>
          <p:nvPr>
            <p:ph type="title"/>
          </p:nvPr>
        </p:nvSpPr>
        <p:spPr>
          <a:xfrm>
            <a:off x="4389093" y="1318200"/>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Multivariable Simulations of Read Cycle</a:t>
            </a:r>
          </a:p>
          <a:p>
            <a:pPr>
              <a:buSzPct val="25000"/>
            </a:pPr>
            <a:endParaRPr>
              <a:latin typeface="Proxima Nova"/>
              <a:ea typeface="Proxima Nova"/>
              <a:cs typeface="Proxima Nova"/>
              <a:sym typeface="Proxima Nova"/>
            </a:endParaRPr>
          </a:p>
        </p:txBody>
      </p:sp>
      <p:cxnSp>
        <p:nvCxnSpPr>
          <p:cNvPr id="301" name="Shape 301"/>
          <p:cNvCxnSpPr/>
          <p:nvPr/>
        </p:nvCxnSpPr>
        <p:spPr>
          <a:xfrm>
            <a:off x="8598769" y="14428920"/>
            <a:ext cx="3272172" cy="731520"/>
          </a:xfrm>
          <a:prstGeom prst="straightConnector1">
            <a:avLst/>
          </a:prstGeom>
          <a:noFill/>
          <a:ln w="38100" cap="flat" cmpd="sng">
            <a:solidFill>
              <a:srgbClr val="00FF00"/>
            </a:solidFill>
            <a:prstDash val="solid"/>
            <a:round/>
            <a:headEnd type="none" w="lg" len="lg"/>
            <a:tailEnd type="triangle" w="lg" len="lg"/>
          </a:ln>
        </p:spPr>
      </p:cxnSp>
      <p:cxnSp>
        <p:nvCxnSpPr>
          <p:cNvPr id="302" name="Shape 302"/>
          <p:cNvCxnSpPr/>
          <p:nvPr/>
        </p:nvCxnSpPr>
        <p:spPr>
          <a:xfrm>
            <a:off x="8598769" y="8658960"/>
            <a:ext cx="3272172" cy="731520"/>
          </a:xfrm>
          <a:prstGeom prst="straightConnector1">
            <a:avLst/>
          </a:prstGeom>
          <a:noFill/>
          <a:ln w="38100" cap="flat" cmpd="sng">
            <a:solidFill>
              <a:srgbClr val="00FF00"/>
            </a:solidFill>
            <a:prstDash val="solid"/>
            <a:round/>
            <a:headEnd type="none" w="lg" len="lg"/>
            <a:tailEnd type="triangle" w="lg" len="lg"/>
          </a:ln>
        </p:spPr>
      </p:cxnSp>
      <p:cxnSp>
        <p:nvCxnSpPr>
          <p:cNvPr id="303" name="Shape 303"/>
          <p:cNvCxnSpPr/>
          <p:nvPr/>
        </p:nvCxnSpPr>
        <p:spPr>
          <a:xfrm>
            <a:off x="8761172" y="20198818"/>
            <a:ext cx="3272172" cy="731520"/>
          </a:xfrm>
          <a:prstGeom prst="straightConnector1">
            <a:avLst/>
          </a:prstGeom>
          <a:noFill/>
          <a:ln w="38100" cap="flat" cmpd="sng">
            <a:solidFill>
              <a:srgbClr val="00FF00"/>
            </a:solidFill>
            <a:prstDash val="solid"/>
            <a:round/>
            <a:headEnd type="none" w="lg" len="lg"/>
            <a:tailEnd type="triangle" w="lg" len="lg"/>
          </a:ln>
        </p:spPr>
      </p:cxnSp>
      <p:cxnSp>
        <p:nvCxnSpPr>
          <p:cNvPr id="304" name="Shape 304"/>
          <p:cNvCxnSpPr/>
          <p:nvPr/>
        </p:nvCxnSpPr>
        <p:spPr>
          <a:xfrm>
            <a:off x="8598769" y="26251320"/>
            <a:ext cx="3272172" cy="731520"/>
          </a:xfrm>
          <a:prstGeom prst="straightConnector1">
            <a:avLst/>
          </a:prstGeom>
          <a:noFill/>
          <a:ln w="38100" cap="flat" cmpd="sng">
            <a:solidFill>
              <a:srgbClr val="00FF00"/>
            </a:solidFill>
            <a:prstDash val="solid"/>
            <a:round/>
            <a:headEnd type="none" w="lg" len="lg"/>
            <a:tailEnd type="triangle" w="lg" len="lg"/>
          </a:ln>
        </p:spPr>
      </p:cxnSp>
      <p:sp>
        <p:nvSpPr>
          <p:cNvPr id="305" name="Shape 305"/>
          <p:cNvSpPr txBox="1"/>
          <p:nvPr/>
        </p:nvSpPr>
        <p:spPr>
          <a:xfrm>
            <a:off x="3535491" y="6619738"/>
            <a:ext cx="8335451" cy="3182400"/>
          </a:xfrm>
          <a:prstGeom prst="rect">
            <a:avLst/>
          </a:prstGeom>
          <a:noFill/>
          <a:ln>
            <a:noFill/>
          </a:ln>
        </p:spPr>
        <p:txBody>
          <a:bodyPr lIns="368680" tIns="368680" rIns="368680" bIns="368680" anchor="t" anchorCtr="0">
            <a:noAutofit/>
          </a:bodyPr>
          <a:lstStyle/>
          <a:p>
            <a:pPr>
              <a:lnSpc>
                <a:spcPct val="90000"/>
              </a:lnSpc>
            </a:pPr>
            <a:r>
              <a:rPr lang="en-US" sz="8100">
                <a:solidFill>
                  <a:srgbClr val="FF9900"/>
                </a:solidFill>
                <a:latin typeface="Proxima Nova"/>
                <a:ea typeface="Proxima Nova"/>
                <a:cs typeface="Proxima Nova"/>
                <a:sym typeface="Proxima Nova"/>
              </a:rPr>
              <a:t>SEN Signal</a:t>
            </a:r>
          </a:p>
          <a:p>
            <a:endParaRPr/>
          </a:p>
        </p:txBody>
      </p:sp>
      <p:sp>
        <p:nvSpPr>
          <p:cNvPr id="306" name="Shape 306"/>
          <p:cNvSpPr txBox="1"/>
          <p:nvPr/>
        </p:nvSpPr>
        <p:spPr>
          <a:xfrm>
            <a:off x="7227982" y="18560160"/>
            <a:ext cx="1451898" cy="3182400"/>
          </a:xfrm>
          <a:prstGeom prst="rect">
            <a:avLst/>
          </a:prstGeom>
          <a:noFill/>
          <a:ln>
            <a:noFill/>
          </a:ln>
        </p:spPr>
        <p:txBody>
          <a:bodyPr lIns="368680" tIns="368680" rIns="368680" bIns="368680" anchor="t" anchorCtr="0">
            <a:noAutofit/>
          </a:bodyPr>
          <a:lstStyle/>
          <a:p>
            <a:pPr>
              <a:lnSpc>
                <a:spcPct val="90000"/>
              </a:lnSpc>
            </a:pPr>
            <a:r>
              <a:rPr lang="en-US" sz="8100">
                <a:solidFill>
                  <a:srgbClr val="FF9900"/>
                </a:solidFill>
                <a:latin typeface="Proxima Nova"/>
                <a:ea typeface="Proxima Nova"/>
                <a:cs typeface="Proxima Nova"/>
                <a:sym typeface="Proxima Nova"/>
              </a:rPr>
              <a:t>Q</a:t>
            </a:r>
          </a:p>
          <a:p>
            <a:endParaRPr/>
          </a:p>
        </p:txBody>
      </p:sp>
      <p:sp>
        <p:nvSpPr>
          <p:cNvPr id="307" name="Shape 307"/>
          <p:cNvSpPr txBox="1"/>
          <p:nvPr/>
        </p:nvSpPr>
        <p:spPr>
          <a:xfrm>
            <a:off x="3535491" y="12526800"/>
            <a:ext cx="7034792" cy="3182400"/>
          </a:xfrm>
          <a:prstGeom prst="rect">
            <a:avLst/>
          </a:prstGeom>
          <a:noFill/>
          <a:ln>
            <a:noFill/>
          </a:ln>
        </p:spPr>
        <p:txBody>
          <a:bodyPr lIns="368680" tIns="368680" rIns="368680" bIns="368680" anchor="t" anchorCtr="0">
            <a:noAutofit/>
          </a:bodyPr>
          <a:lstStyle/>
          <a:p>
            <a:pPr>
              <a:lnSpc>
                <a:spcPct val="90000"/>
              </a:lnSpc>
            </a:pPr>
            <a:r>
              <a:rPr lang="en-US" sz="8100">
                <a:solidFill>
                  <a:srgbClr val="FF9900"/>
                </a:solidFill>
                <a:latin typeface="Proxima Nova"/>
                <a:ea typeface="Proxima Nova"/>
                <a:cs typeface="Proxima Nova"/>
                <a:sym typeface="Proxima Nova"/>
              </a:rPr>
              <a:t>WEN Signal</a:t>
            </a:r>
          </a:p>
          <a:p>
            <a:endParaRPr/>
          </a:p>
        </p:txBody>
      </p:sp>
      <p:sp>
        <p:nvSpPr>
          <p:cNvPr id="308" name="Shape 308"/>
          <p:cNvSpPr/>
          <p:nvPr/>
        </p:nvSpPr>
        <p:spPr>
          <a:xfrm rot="-5400000">
            <a:off x="28900680" y="20127550"/>
            <a:ext cx="750240" cy="8681141"/>
          </a:xfrm>
          <a:prstGeom prst="leftBracket">
            <a:avLst>
              <a:gd name="adj" fmla="val 8333"/>
            </a:avLst>
          </a:prstGeom>
          <a:noFill/>
          <a:ln w="38100" cap="flat" cmpd="sng">
            <a:solidFill>
              <a:srgbClr val="00FF00"/>
            </a:solidFill>
            <a:prstDash val="solid"/>
            <a:round/>
            <a:headEnd type="none" w="med" len="med"/>
            <a:tailEnd type="none" w="med" len="med"/>
          </a:ln>
        </p:spPr>
        <p:txBody>
          <a:bodyPr lIns="368680" tIns="368680" rIns="368680" bIns="368680" anchor="ctr" anchorCtr="0">
            <a:noAutofit/>
          </a:bodyPr>
          <a:lstStyle/>
          <a:p>
            <a:endParaRPr sz="7300" b="1"/>
          </a:p>
        </p:txBody>
      </p:sp>
      <p:sp>
        <p:nvSpPr>
          <p:cNvPr id="309" name="Shape 309"/>
          <p:cNvSpPr txBox="1"/>
          <p:nvPr/>
        </p:nvSpPr>
        <p:spPr>
          <a:xfrm>
            <a:off x="27743515" y="25024800"/>
            <a:ext cx="5257729" cy="2319840"/>
          </a:xfrm>
          <a:prstGeom prst="rect">
            <a:avLst/>
          </a:prstGeom>
          <a:noFill/>
          <a:ln>
            <a:noFill/>
          </a:ln>
        </p:spPr>
        <p:txBody>
          <a:bodyPr lIns="368680" tIns="368680" rIns="368680" bIns="368680" anchor="t" anchorCtr="0">
            <a:noAutofit/>
          </a:bodyPr>
          <a:lstStyle/>
          <a:p>
            <a:r>
              <a:rPr lang="en-US" sz="7300" b="1">
                <a:solidFill>
                  <a:srgbClr val="00FF00"/>
                </a:solidFill>
              </a:rPr>
              <a:t>DELAY</a:t>
            </a:r>
          </a:p>
        </p:txBody>
      </p:sp>
      <p:sp>
        <p:nvSpPr>
          <p:cNvPr id="310" name="Shape 310"/>
          <p:cNvSpPr txBox="1"/>
          <p:nvPr/>
        </p:nvSpPr>
        <p:spPr>
          <a:xfrm>
            <a:off x="35348605" y="27007800"/>
            <a:ext cx="8112913" cy="3697920"/>
          </a:xfrm>
          <a:prstGeom prst="rect">
            <a:avLst/>
          </a:prstGeom>
          <a:noFill/>
          <a:ln>
            <a:noFill/>
          </a:ln>
        </p:spPr>
        <p:txBody>
          <a:bodyPr lIns="368680" tIns="368680" rIns="368680" bIns="368680" anchor="t" anchorCtr="0">
            <a:noAutofit/>
          </a:bodyPr>
          <a:lstStyle/>
          <a:p>
            <a:pPr>
              <a:lnSpc>
                <a:spcPct val="90000"/>
              </a:lnSpc>
            </a:pPr>
            <a:r>
              <a:rPr lang="en-US" sz="9700">
                <a:solidFill>
                  <a:srgbClr val="FF9900"/>
                </a:solidFill>
                <a:latin typeface="Proxima Nova"/>
                <a:ea typeface="Proxima Nova"/>
                <a:cs typeface="Proxima Nova"/>
                <a:sym typeface="Proxima Nova"/>
              </a:rPr>
              <a:t>Time (s)</a:t>
            </a:r>
          </a:p>
          <a:p>
            <a:endParaRPr/>
          </a:p>
        </p:txBody>
      </p:sp>
      <p:sp>
        <p:nvSpPr>
          <p:cNvPr id="311" name="Shape 311"/>
          <p:cNvSpPr txBox="1"/>
          <p:nvPr/>
        </p:nvSpPr>
        <p:spPr>
          <a:xfrm>
            <a:off x="16727076" y="30705720"/>
            <a:ext cx="23352441" cy="2753280"/>
          </a:xfrm>
          <a:prstGeom prst="rect">
            <a:avLst/>
          </a:prstGeom>
          <a:noFill/>
          <a:ln>
            <a:noFill/>
          </a:ln>
        </p:spPr>
        <p:txBody>
          <a:bodyPr lIns="368680" tIns="368680" rIns="368680" bIns="368680" anchor="t" anchorCtr="0">
            <a:noAutofit/>
          </a:bodyPr>
          <a:lstStyle/>
          <a:p>
            <a:r>
              <a:rPr lang="en-US">
                <a:solidFill>
                  <a:srgbClr val="9FC5E8"/>
                </a:solidFill>
              </a:rPr>
              <a:t>Figure 7: Hspice Graph of Delay in Read Operation Simulations</a:t>
            </a:r>
          </a:p>
        </p:txBody>
      </p:sp>
      <p:sp>
        <p:nvSpPr>
          <p:cNvPr id="312" name="Shape 312"/>
          <p:cNvSpPr txBox="1"/>
          <p:nvPr/>
        </p:nvSpPr>
        <p:spPr>
          <a:xfrm>
            <a:off x="7227982" y="24593520"/>
            <a:ext cx="2138957" cy="3182400"/>
          </a:xfrm>
          <a:prstGeom prst="rect">
            <a:avLst/>
          </a:prstGeom>
          <a:noFill/>
          <a:ln>
            <a:noFill/>
          </a:ln>
        </p:spPr>
        <p:txBody>
          <a:bodyPr lIns="368680" tIns="368680" rIns="368680" bIns="368680" anchor="t" anchorCtr="0">
            <a:noAutofit/>
          </a:bodyPr>
          <a:lstStyle/>
          <a:p>
            <a:pPr>
              <a:lnSpc>
                <a:spcPct val="90000"/>
              </a:lnSpc>
            </a:pPr>
            <a:r>
              <a:rPr lang="en-US" sz="8100">
                <a:solidFill>
                  <a:srgbClr val="FF9900"/>
                </a:solidFill>
                <a:latin typeface="Proxima Nova"/>
                <a:ea typeface="Proxima Nova"/>
                <a:cs typeface="Proxima Nova"/>
                <a:sym typeface="Proxima Nova"/>
              </a:rPr>
              <a:t>Q’</a:t>
            </a:r>
          </a:p>
          <a:p>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4389122" y="131825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Delay and Area Optimization of Read Cycle</a:t>
            </a:r>
          </a:p>
          <a:p>
            <a:pPr>
              <a:buSzPct val="25000"/>
            </a:pPr>
            <a:endParaRPr>
              <a:latin typeface="Proxima Nova"/>
              <a:ea typeface="Proxima Nova"/>
              <a:cs typeface="Proxima Nova"/>
              <a:sym typeface="Proxima Nova"/>
            </a:endParaRPr>
          </a:p>
        </p:txBody>
      </p:sp>
      <p:sp>
        <p:nvSpPr>
          <p:cNvPr id="318" name="Shape 318"/>
          <p:cNvSpPr txBox="1">
            <a:spLocks noGrp="1"/>
          </p:cNvSpPr>
          <p:nvPr>
            <p:ph type="body" idx="4"/>
          </p:nvPr>
        </p:nvSpPr>
        <p:spPr>
          <a:xfrm>
            <a:off x="3398115" y="5533800"/>
            <a:ext cx="35599591" cy="8876160"/>
          </a:xfrm>
          <a:prstGeom prst="rect">
            <a:avLst/>
          </a:prstGeom>
          <a:noFill/>
          <a:ln>
            <a:noFill/>
          </a:ln>
        </p:spPr>
        <p:txBody>
          <a:bodyPr lIns="491473" tIns="245686" rIns="491473" bIns="245686" anchor="t" anchorCtr="0">
            <a:noAutofit/>
          </a:bodyPr>
          <a:lstStyle/>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Used Star-Hspice optimization</a:t>
            </a:r>
          </a:p>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Close width values from the multivariable simulations inputted</a:t>
            </a:r>
          </a:p>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Initial goals: less than 100p delay and less than 10u area. </a:t>
            </a:r>
          </a:p>
        </p:txBody>
      </p:sp>
      <p:sp>
        <p:nvSpPr>
          <p:cNvPr id="319" name="Shape 319"/>
          <p:cNvSpPr txBox="1"/>
          <p:nvPr/>
        </p:nvSpPr>
        <p:spPr>
          <a:xfrm>
            <a:off x="12716123" y="14145600"/>
            <a:ext cx="23352441" cy="2753280"/>
          </a:xfrm>
          <a:prstGeom prst="rect">
            <a:avLst/>
          </a:prstGeom>
          <a:noFill/>
          <a:ln>
            <a:noFill/>
          </a:ln>
        </p:spPr>
        <p:txBody>
          <a:bodyPr lIns="368680" tIns="368680" rIns="368680" bIns="368680" anchor="t" anchorCtr="0">
            <a:noAutofit/>
          </a:bodyPr>
          <a:lstStyle/>
          <a:p>
            <a:r>
              <a:rPr lang="en-US" dirty="0">
                <a:solidFill>
                  <a:srgbClr val="9FC5E8"/>
                </a:solidFill>
              </a:rPr>
              <a:t>Figure 8: Read Operation Optimization Netlist</a:t>
            </a:r>
          </a:p>
        </p:txBody>
      </p:sp>
      <p:pic>
        <p:nvPicPr>
          <p:cNvPr id="320" name="Shape 320"/>
          <p:cNvPicPr preferRelativeResize="0"/>
          <p:nvPr/>
        </p:nvPicPr>
        <p:blipFill>
          <a:blip r:embed="rId3">
            <a:alphaModFix/>
          </a:blip>
          <a:stretch>
            <a:fillRect/>
          </a:stretch>
        </p:blipFill>
        <p:spPr>
          <a:xfrm>
            <a:off x="6324600" y="15522240"/>
            <a:ext cx="32156400" cy="16820743"/>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4389122" y="131825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Monte Carlo Failure Rate Simulations</a:t>
            </a:r>
          </a:p>
          <a:p>
            <a:pPr>
              <a:buSzPct val="25000"/>
            </a:pPr>
            <a:endParaRPr>
              <a:latin typeface="Proxima Nova"/>
              <a:ea typeface="Proxima Nova"/>
              <a:cs typeface="Proxima Nova"/>
              <a:sym typeface="Proxima Nova"/>
            </a:endParaRPr>
          </a:p>
        </p:txBody>
      </p:sp>
      <p:sp>
        <p:nvSpPr>
          <p:cNvPr id="326" name="Shape 326"/>
          <p:cNvSpPr txBox="1">
            <a:spLocks noGrp="1"/>
          </p:cNvSpPr>
          <p:nvPr>
            <p:ph type="body" idx="4"/>
          </p:nvPr>
        </p:nvSpPr>
        <p:spPr>
          <a:xfrm>
            <a:off x="3531710" y="4873560"/>
            <a:ext cx="41035566" cy="26840160"/>
          </a:xfrm>
          <a:prstGeom prst="rect">
            <a:avLst/>
          </a:prstGeom>
          <a:noFill/>
          <a:ln>
            <a:noFill/>
          </a:ln>
        </p:spPr>
        <p:txBody>
          <a:bodyPr lIns="491473" tIns="245686" rIns="491473" bIns="245686" anchor="t" anchorCtr="0">
            <a:noAutofit/>
          </a:bodyPr>
          <a:lstStyle/>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100 and 1000 iteration runs were performed on the 70 sets of values generated by the optimization process. Perl script outputted failure rate.</a:t>
            </a:r>
            <a:br>
              <a:rPr lang="en-US">
                <a:solidFill>
                  <a:srgbClr val="00B5B5"/>
                </a:solidFill>
                <a:latin typeface="Proxima Nova"/>
                <a:ea typeface="Proxima Nova"/>
                <a:cs typeface="Proxima Nova"/>
                <a:sym typeface="Proxima Nova"/>
              </a:rPr>
            </a:br>
            <a:r>
              <a:rPr lang="en-US">
                <a:solidFill>
                  <a:srgbClr val="00B5B5"/>
                </a:solidFill>
                <a:latin typeface="Proxima Nova"/>
                <a:ea typeface="Proxima Nova"/>
                <a:cs typeface="Proxima Nova"/>
                <a:sym typeface="Proxima Nova"/>
              </a:rPr>
              <a:t> </a:t>
            </a:r>
          </a:p>
        </p:txBody>
      </p:sp>
      <p:pic>
        <p:nvPicPr>
          <p:cNvPr id="327" name="Shape 327"/>
          <p:cNvPicPr preferRelativeResize="0"/>
          <p:nvPr/>
        </p:nvPicPr>
        <p:blipFill>
          <a:blip r:embed="rId3">
            <a:alphaModFix/>
          </a:blip>
          <a:stretch>
            <a:fillRect/>
          </a:stretch>
        </p:blipFill>
        <p:spPr>
          <a:xfrm>
            <a:off x="5715000" y="11052480"/>
            <a:ext cx="33909000" cy="21473280"/>
          </a:xfrm>
          <a:prstGeom prst="rect">
            <a:avLst/>
          </a:prstGeom>
          <a:noFill/>
          <a:ln>
            <a:noFill/>
          </a:ln>
        </p:spPr>
      </p:pic>
      <p:sp>
        <p:nvSpPr>
          <p:cNvPr id="328" name="Shape 328"/>
          <p:cNvSpPr txBox="1"/>
          <p:nvPr/>
        </p:nvSpPr>
        <p:spPr>
          <a:xfrm>
            <a:off x="10481250" y="9675840"/>
            <a:ext cx="30528750" cy="2753280"/>
          </a:xfrm>
          <a:prstGeom prst="rect">
            <a:avLst/>
          </a:prstGeom>
          <a:noFill/>
          <a:ln>
            <a:noFill/>
          </a:ln>
        </p:spPr>
        <p:txBody>
          <a:bodyPr lIns="368680" tIns="368680" rIns="368680" bIns="368680" anchor="t" anchorCtr="0">
            <a:noAutofit/>
          </a:bodyPr>
          <a:lstStyle/>
          <a:p>
            <a:r>
              <a:rPr lang="en-US">
                <a:solidFill>
                  <a:srgbClr val="9FC5E8"/>
                </a:solidFill>
              </a:rPr>
              <a:t>Figure 9: MATLAB Graph of Success Rate vs Delay vs Area 3D View for Read Operation</a:t>
            </a:r>
          </a:p>
        </p:txBody>
      </p:sp>
      <p:pic>
        <p:nvPicPr>
          <p:cNvPr id="329" name="Shape 329"/>
          <p:cNvPicPr preferRelativeResize="0"/>
          <p:nvPr/>
        </p:nvPicPr>
        <p:blipFill>
          <a:blip r:embed="rId4">
            <a:alphaModFix amt="23000"/>
          </a:blip>
          <a:stretch>
            <a:fillRect/>
          </a:stretch>
        </p:blipFill>
        <p:spPr>
          <a:xfrm>
            <a:off x="26066200" y="15641642"/>
            <a:ext cx="364771" cy="403080"/>
          </a:xfrm>
          <a:prstGeom prst="rect">
            <a:avLst/>
          </a:prstGeom>
          <a:noFill/>
          <a:ln>
            <a:noFill/>
          </a:ln>
        </p:spPr>
      </p:pic>
      <p:pic>
        <p:nvPicPr>
          <p:cNvPr id="330" name="Shape 330"/>
          <p:cNvPicPr preferRelativeResize="0"/>
          <p:nvPr/>
        </p:nvPicPr>
        <p:blipFill>
          <a:blip r:embed="rId4">
            <a:alphaModFix amt="23000"/>
          </a:blip>
          <a:stretch>
            <a:fillRect/>
          </a:stretch>
        </p:blipFill>
        <p:spPr>
          <a:xfrm>
            <a:off x="26430975" y="16406762"/>
            <a:ext cx="364771" cy="403080"/>
          </a:xfrm>
          <a:prstGeom prst="rect">
            <a:avLst/>
          </a:prstGeom>
          <a:noFill/>
          <a:ln>
            <a:noFill/>
          </a:ln>
        </p:spPr>
      </p:pic>
      <p:pic>
        <p:nvPicPr>
          <p:cNvPr id="331" name="Shape 331"/>
          <p:cNvPicPr preferRelativeResize="0"/>
          <p:nvPr/>
        </p:nvPicPr>
        <p:blipFill>
          <a:blip r:embed="rId4">
            <a:alphaModFix amt="23000"/>
          </a:blip>
          <a:stretch>
            <a:fillRect/>
          </a:stretch>
        </p:blipFill>
        <p:spPr>
          <a:xfrm>
            <a:off x="27226692" y="17272682"/>
            <a:ext cx="364771" cy="403080"/>
          </a:xfrm>
          <a:prstGeom prst="rect">
            <a:avLst/>
          </a:prstGeom>
          <a:noFill/>
          <a:ln>
            <a:noFill/>
          </a:ln>
        </p:spPr>
      </p:pic>
      <p:pic>
        <p:nvPicPr>
          <p:cNvPr id="332" name="Shape 332"/>
          <p:cNvPicPr preferRelativeResize="0"/>
          <p:nvPr/>
        </p:nvPicPr>
        <p:blipFill>
          <a:blip r:embed="rId4">
            <a:alphaModFix amt="23000"/>
          </a:blip>
          <a:stretch>
            <a:fillRect/>
          </a:stretch>
        </p:blipFill>
        <p:spPr>
          <a:xfrm>
            <a:off x="31429437" y="17819402"/>
            <a:ext cx="364771" cy="40308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4389122" y="131825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Results </a:t>
            </a:r>
          </a:p>
          <a:p>
            <a:pPr>
              <a:buSzPct val="25000"/>
            </a:pPr>
            <a:endParaRPr>
              <a:latin typeface="Proxima Nova"/>
              <a:ea typeface="Proxima Nova"/>
              <a:cs typeface="Proxima Nova"/>
              <a:sym typeface="Proxima Nova"/>
            </a:endParaRPr>
          </a:p>
        </p:txBody>
      </p:sp>
      <p:sp>
        <p:nvSpPr>
          <p:cNvPr id="338" name="Shape 338"/>
          <p:cNvSpPr txBox="1">
            <a:spLocks noGrp="1"/>
          </p:cNvSpPr>
          <p:nvPr>
            <p:ph type="body" idx="4"/>
          </p:nvPr>
        </p:nvSpPr>
        <p:spPr>
          <a:xfrm>
            <a:off x="3531710" y="4873560"/>
            <a:ext cx="41035566" cy="26840160"/>
          </a:xfrm>
          <a:prstGeom prst="rect">
            <a:avLst/>
          </a:prstGeom>
          <a:noFill/>
          <a:ln>
            <a:noFill/>
          </a:ln>
        </p:spPr>
        <p:txBody>
          <a:bodyPr lIns="491473" tIns="245686" rIns="491473" bIns="245686" anchor="t" anchorCtr="0">
            <a:noAutofit/>
          </a:bodyPr>
          <a:lstStyle/>
          <a:p>
            <a:pPr marL="0" indent="0">
              <a:spcBef>
                <a:spcPts val="0"/>
              </a:spcBef>
              <a:buNone/>
            </a:pPr>
            <a:r>
              <a:rPr lang="en-US">
                <a:solidFill>
                  <a:srgbClr val="00B5B5"/>
                </a:solidFill>
                <a:latin typeface="Proxima Nova"/>
                <a:ea typeface="Proxima Nova"/>
                <a:cs typeface="Proxima Nova"/>
                <a:sym typeface="Proxima Nova"/>
              </a:rPr>
              <a:t/>
            </a:r>
            <a:br>
              <a:rPr lang="en-US">
                <a:solidFill>
                  <a:srgbClr val="00B5B5"/>
                </a:solidFill>
                <a:latin typeface="Proxima Nova"/>
                <a:ea typeface="Proxima Nova"/>
                <a:cs typeface="Proxima Nova"/>
                <a:sym typeface="Proxima Nova"/>
              </a:rPr>
            </a:br>
            <a:r>
              <a:rPr lang="en-US">
                <a:solidFill>
                  <a:srgbClr val="00B5B5"/>
                </a:solidFill>
                <a:latin typeface="Proxima Nova"/>
                <a:ea typeface="Proxima Nova"/>
                <a:cs typeface="Proxima Nova"/>
                <a:sym typeface="Proxima Nova"/>
              </a:rPr>
              <a:t> </a:t>
            </a:r>
          </a:p>
        </p:txBody>
      </p:sp>
      <p:sp>
        <p:nvSpPr>
          <p:cNvPr id="339" name="Shape 339"/>
          <p:cNvSpPr txBox="1"/>
          <p:nvPr/>
        </p:nvSpPr>
        <p:spPr>
          <a:xfrm>
            <a:off x="4716508" y="26397360"/>
            <a:ext cx="23352441" cy="2753280"/>
          </a:xfrm>
          <a:prstGeom prst="rect">
            <a:avLst/>
          </a:prstGeom>
          <a:noFill/>
          <a:ln>
            <a:noFill/>
          </a:ln>
        </p:spPr>
        <p:txBody>
          <a:bodyPr lIns="368680" tIns="368680" rIns="368680" bIns="368680" anchor="t" anchorCtr="0">
            <a:noAutofit/>
          </a:bodyPr>
          <a:lstStyle/>
          <a:p>
            <a:r>
              <a:rPr lang="en-US">
                <a:solidFill>
                  <a:srgbClr val="9FC5E8"/>
                </a:solidFill>
              </a:rPr>
              <a:t>Figure 10: Table of Optimal Results for Write and Read Operations</a:t>
            </a:r>
          </a:p>
        </p:txBody>
      </p:sp>
      <p:pic>
        <p:nvPicPr>
          <p:cNvPr id="340" name="Shape 340" descr="Results2.JPG"/>
          <p:cNvPicPr preferRelativeResize="0"/>
          <p:nvPr/>
        </p:nvPicPr>
        <p:blipFill>
          <a:blip r:embed="rId3">
            <a:alphaModFix/>
          </a:blip>
          <a:stretch>
            <a:fillRect/>
          </a:stretch>
        </p:blipFill>
        <p:spPr>
          <a:xfrm>
            <a:off x="4389086" y="6521040"/>
            <a:ext cx="37307515" cy="19876291"/>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4389122" y="131825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Pre-Layout Comparison with Alternate Design</a:t>
            </a:r>
          </a:p>
          <a:p>
            <a:pPr>
              <a:buSzPct val="25000"/>
            </a:pPr>
            <a:endParaRPr>
              <a:latin typeface="Proxima Nova"/>
              <a:ea typeface="Proxima Nova"/>
              <a:cs typeface="Proxima Nova"/>
              <a:sym typeface="Proxima Nova"/>
            </a:endParaRPr>
          </a:p>
        </p:txBody>
      </p:sp>
      <p:sp>
        <p:nvSpPr>
          <p:cNvPr id="346" name="Shape 346"/>
          <p:cNvSpPr txBox="1">
            <a:spLocks noGrp="1"/>
          </p:cNvSpPr>
          <p:nvPr>
            <p:ph type="body" idx="4"/>
          </p:nvPr>
        </p:nvSpPr>
        <p:spPr>
          <a:xfrm>
            <a:off x="3555116" y="6857458"/>
            <a:ext cx="24993389" cy="14123520"/>
          </a:xfrm>
          <a:prstGeom prst="rect">
            <a:avLst/>
          </a:prstGeom>
          <a:noFill/>
          <a:ln>
            <a:noFill/>
          </a:ln>
        </p:spPr>
        <p:txBody>
          <a:bodyPr lIns="491473" tIns="245686" rIns="491473" bIns="245686" anchor="t" anchorCtr="0">
            <a:noAutofit/>
          </a:bodyPr>
          <a:lstStyle/>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Alternate design: Separated Precharge Sense Amplifier (SPCSA) with feedback</a:t>
            </a:r>
            <a:br>
              <a:rPr lang="en-US">
                <a:solidFill>
                  <a:srgbClr val="00B5B5"/>
                </a:solidFill>
                <a:latin typeface="Proxima Nova"/>
                <a:ea typeface="Proxima Nova"/>
                <a:cs typeface="Proxima Nova"/>
                <a:sym typeface="Proxima Nova"/>
              </a:rPr>
            </a:br>
            <a:r>
              <a:rPr lang="en-US">
                <a:solidFill>
                  <a:srgbClr val="00B5B5"/>
                </a:solidFill>
                <a:latin typeface="Proxima Nova"/>
                <a:ea typeface="Proxima Nova"/>
                <a:cs typeface="Proxima Nova"/>
                <a:sym typeface="Proxima Nova"/>
              </a:rPr>
              <a:t> </a:t>
            </a:r>
          </a:p>
          <a:p>
            <a:pPr marL="0" indent="0">
              <a:spcBef>
                <a:spcPts val="0"/>
              </a:spcBef>
              <a:buNone/>
            </a:pPr>
            <a:endParaRPr>
              <a:solidFill>
                <a:srgbClr val="00B5B5"/>
              </a:solidFill>
              <a:latin typeface="Proxima Nova"/>
              <a:ea typeface="Proxima Nova"/>
              <a:cs typeface="Proxima Nova"/>
              <a:sym typeface="Proxima Nova"/>
            </a:endParaRPr>
          </a:p>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Write path area and delay identical to competing design</a:t>
            </a:r>
          </a:p>
          <a:p>
            <a:pPr marL="0" indent="0">
              <a:spcBef>
                <a:spcPts val="0"/>
              </a:spcBef>
              <a:buNone/>
            </a:pPr>
            <a:endParaRPr>
              <a:solidFill>
                <a:srgbClr val="00B5B5"/>
              </a:solidFill>
              <a:latin typeface="Proxima Nova"/>
              <a:ea typeface="Proxima Nova"/>
              <a:cs typeface="Proxima Nova"/>
              <a:sym typeface="Proxima Nova"/>
            </a:endParaRPr>
          </a:p>
        </p:txBody>
      </p:sp>
      <p:sp>
        <p:nvSpPr>
          <p:cNvPr id="347" name="Shape 347"/>
          <p:cNvSpPr txBox="1"/>
          <p:nvPr/>
        </p:nvSpPr>
        <p:spPr>
          <a:xfrm>
            <a:off x="3567805" y="26647075"/>
            <a:ext cx="23352441" cy="2753280"/>
          </a:xfrm>
          <a:prstGeom prst="rect">
            <a:avLst/>
          </a:prstGeom>
          <a:noFill/>
          <a:ln>
            <a:noFill/>
          </a:ln>
        </p:spPr>
        <p:txBody>
          <a:bodyPr lIns="368680" tIns="368680" rIns="368680" bIns="368680" anchor="t" anchorCtr="0">
            <a:noAutofit/>
          </a:bodyPr>
          <a:lstStyle/>
          <a:p>
            <a:r>
              <a:rPr lang="en-US" dirty="0">
                <a:solidFill>
                  <a:srgbClr val="9FC5E8"/>
                </a:solidFill>
              </a:rPr>
              <a:t>Figure 11: Table Comparing Read Data of our Design vs Competing Design</a:t>
            </a:r>
          </a:p>
        </p:txBody>
      </p:sp>
      <p:pic>
        <p:nvPicPr>
          <p:cNvPr id="348" name="Shape 348"/>
          <p:cNvPicPr preferRelativeResize="0"/>
          <p:nvPr/>
        </p:nvPicPr>
        <p:blipFill>
          <a:blip r:embed="rId3">
            <a:alphaModFix/>
          </a:blip>
          <a:stretch>
            <a:fillRect/>
          </a:stretch>
        </p:blipFill>
        <p:spPr>
          <a:xfrm>
            <a:off x="3779814" y="19431000"/>
            <a:ext cx="24544085" cy="7216075"/>
          </a:xfrm>
          <a:prstGeom prst="rect">
            <a:avLst/>
          </a:prstGeom>
          <a:noFill/>
          <a:ln>
            <a:noFill/>
          </a:ln>
        </p:spPr>
      </p:pic>
      <p:pic>
        <p:nvPicPr>
          <p:cNvPr id="349" name="Shape 349"/>
          <p:cNvPicPr preferRelativeResize="0"/>
          <p:nvPr/>
        </p:nvPicPr>
        <p:blipFill>
          <a:blip r:embed="rId4">
            <a:alphaModFix/>
          </a:blip>
          <a:stretch>
            <a:fillRect/>
          </a:stretch>
        </p:blipFill>
        <p:spPr>
          <a:xfrm>
            <a:off x="29163010" y="5677322"/>
            <a:ext cx="13951714" cy="23716680"/>
          </a:xfrm>
          <a:prstGeom prst="rect">
            <a:avLst/>
          </a:prstGeom>
          <a:noFill/>
          <a:ln>
            <a:noFill/>
          </a:ln>
        </p:spPr>
      </p:pic>
      <p:sp>
        <p:nvSpPr>
          <p:cNvPr id="350" name="Shape 350"/>
          <p:cNvSpPr txBox="1"/>
          <p:nvPr/>
        </p:nvSpPr>
        <p:spPr>
          <a:xfrm>
            <a:off x="29163004" y="29394000"/>
            <a:ext cx="7959513" cy="2753280"/>
          </a:xfrm>
          <a:prstGeom prst="rect">
            <a:avLst/>
          </a:prstGeom>
          <a:noFill/>
          <a:ln>
            <a:noFill/>
          </a:ln>
        </p:spPr>
        <p:txBody>
          <a:bodyPr lIns="368680" tIns="368680" rIns="368680" bIns="368680" anchor="t" anchorCtr="0">
            <a:noAutofit/>
          </a:bodyPr>
          <a:lstStyle/>
          <a:p>
            <a:r>
              <a:rPr lang="en-US">
                <a:solidFill>
                  <a:srgbClr val="9FC5E8"/>
                </a:solidFill>
              </a:rPr>
              <a:t>Figure 12: SPCSA</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4389122" y="131825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Layout</a:t>
            </a:r>
          </a:p>
          <a:p>
            <a:pPr>
              <a:buSzPct val="25000"/>
            </a:pPr>
            <a:endParaRPr>
              <a:latin typeface="Proxima Nova"/>
              <a:ea typeface="Proxima Nova"/>
              <a:cs typeface="Proxima Nova"/>
              <a:sym typeface="Proxima Nova"/>
            </a:endParaRPr>
          </a:p>
        </p:txBody>
      </p:sp>
      <p:sp>
        <p:nvSpPr>
          <p:cNvPr id="356" name="Shape 356"/>
          <p:cNvSpPr txBox="1">
            <a:spLocks noGrp="1"/>
          </p:cNvSpPr>
          <p:nvPr>
            <p:ph type="body" idx="4"/>
          </p:nvPr>
        </p:nvSpPr>
        <p:spPr>
          <a:xfrm>
            <a:off x="3956214" y="6228240"/>
            <a:ext cx="36711200" cy="13989600"/>
          </a:xfrm>
          <a:prstGeom prst="rect">
            <a:avLst/>
          </a:prstGeom>
          <a:noFill/>
          <a:ln>
            <a:noFill/>
          </a:ln>
        </p:spPr>
        <p:txBody>
          <a:bodyPr lIns="491473" tIns="245686" rIns="491473" bIns="245686" anchor="t" anchorCtr="0">
            <a:noAutofit/>
          </a:bodyPr>
          <a:lstStyle/>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Physical layout of the circuit</a:t>
            </a:r>
          </a:p>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Layout was broken down into parts for ease of construction</a:t>
            </a:r>
          </a:p>
          <a:p>
            <a:pPr marL="0" indent="0">
              <a:spcBef>
                <a:spcPts val="0"/>
              </a:spcBef>
              <a:buNone/>
            </a:pPr>
            <a:endParaRPr>
              <a:solidFill>
                <a:schemeClr val="accent1"/>
              </a:solidFill>
              <a:latin typeface="Proxima Nova"/>
              <a:ea typeface="Proxima Nova"/>
              <a:cs typeface="Proxima Nova"/>
              <a:sym typeface="Proxima Nova"/>
            </a:endParaRPr>
          </a:p>
          <a:p>
            <a:pPr marL="0" indent="0">
              <a:spcBef>
                <a:spcPts val="0"/>
              </a:spcBef>
              <a:buNone/>
            </a:pPr>
            <a:endParaRPr>
              <a:solidFill>
                <a:schemeClr val="accent1"/>
              </a:solidFill>
              <a:latin typeface="Proxima Nova"/>
              <a:ea typeface="Proxima Nova"/>
              <a:cs typeface="Proxima Nova"/>
              <a:sym typeface="Proxima Nova"/>
            </a:endParaRPr>
          </a:p>
          <a:p>
            <a:pPr marL="1843705" indent="-921852">
              <a:spcBef>
                <a:spcPts val="0"/>
              </a:spcBef>
              <a:buFont typeface="Proxima Nova"/>
            </a:pPr>
            <a:r>
              <a:rPr lang="en-US">
                <a:solidFill>
                  <a:schemeClr val="accent1"/>
                </a:solidFill>
                <a:latin typeface="Proxima Nova"/>
                <a:ea typeface="Proxima Nova"/>
                <a:cs typeface="Proxima Nova"/>
                <a:sym typeface="Proxima Nova"/>
              </a:rPr>
              <a:t>Design Rules Checking test (DRC)</a:t>
            </a:r>
          </a:p>
          <a:p>
            <a:pPr marL="1843705" indent="-921852">
              <a:spcBef>
                <a:spcPts val="0"/>
              </a:spcBef>
              <a:buFont typeface="Proxima Nova"/>
            </a:pPr>
            <a:r>
              <a:rPr lang="en-US">
                <a:solidFill>
                  <a:schemeClr val="accent1"/>
                </a:solidFill>
                <a:latin typeface="Proxima Nova"/>
                <a:ea typeface="Proxima Nova"/>
                <a:cs typeface="Proxima Nova"/>
                <a:sym typeface="Proxima Nova"/>
              </a:rPr>
              <a:t>Layout Versus Schematic test (LVS)</a:t>
            </a:r>
          </a:p>
          <a:p>
            <a:pPr marL="1843705" indent="-921852">
              <a:spcBef>
                <a:spcPts val="0"/>
              </a:spcBef>
              <a:buFont typeface="Proxima Nova"/>
            </a:pPr>
            <a:r>
              <a:rPr lang="en-US">
                <a:solidFill>
                  <a:schemeClr val="accent1"/>
                </a:solidFill>
                <a:latin typeface="Proxima Nova"/>
                <a:ea typeface="Proxima Nova"/>
                <a:cs typeface="Proxima Nova"/>
                <a:sym typeface="Proxima Nova"/>
              </a:rPr>
              <a:t>Layout Parameter Extraction test (LPE)</a:t>
            </a:r>
          </a:p>
        </p:txBody>
      </p:sp>
      <p:sp>
        <p:nvSpPr>
          <p:cNvPr id="357" name="Shape 357"/>
          <p:cNvSpPr txBox="1"/>
          <p:nvPr/>
        </p:nvSpPr>
        <p:spPr>
          <a:xfrm>
            <a:off x="2818994" y="23936760"/>
            <a:ext cx="23352441" cy="2753280"/>
          </a:xfrm>
          <a:prstGeom prst="rect">
            <a:avLst/>
          </a:prstGeom>
          <a:noFill/>
          <a:ln>
            <a:noFill/>
          </a:ln>
        </p:spPr>
        <p:txBody>
          <a:bodyPr lIns="368680" tIns="368680" rIns="368680" bIns="368680" anchor="t" anchorCtr="0">
            <a:noAutofit/>
          </a:bodyPr>
          <a:lstStyle/>
          <a:p>
            <a:r>
              <a:rPr lang="en-US">
                <a:solidFill>
                  <a:srgbClr val="9FC5E8"/>
                </a:solidFill>
              </a:rPr>
              <a:t>Figure 13: Hspice Full Latch Layout at Optimal Area</a:t>
            </a:r>
          </a:p>
        </p:txBody>
      </p:sp>
      <p:pic>
        <p:nvPicPr>
          <p:cNvPr id="358" name="Shape 358"/>
          <p:cNvPicPr preferRelativeResize="0"/>
          <p:nvPr/>
        </p:nvPicPr>
        <p:blipFill rotWithShape="1">
          <a:blip r:embed="rId3">
            <a:alphaModFix/>
          </a:blip>
          <a:srcRect l="2449" t="33402" r="8136" b="24089"/>
          <a:stretch/>
        </p:blipFill>
        <p:spPr>
          <a:xfrm>
            <a:off x="304800" y="11887200"/>
            <a:ext cx="43053000" cy="1398959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4389122" y="1318258"/>
            <a:ext cx="37307515" cy="5875200"/>
          </a:xfrm>
          <a:prstGeom prst="rect">
            <a:avLst/>
          </a:prstGeom>
        </p:spPr>
        <p:txBody>
          <a:bodyPr lIns="368680" tIns="368680" rIns="368680" bIns="368680" anchor="b" anchorCtr="0">
            <a:noAutofit/>
          </a:bodyPr>
          <a:lstStyle/>
          <a:p>
            <a:pPr>
              <a:buSzPct val="25000"/>
            </a:pPr>
            <a:r>
              <a:rPr lang="en-US">
                <a:latin typeface="Proxima Nova"/>
                <a:ea typeface="Proxima Nova"/>
                <a:cs typeface="Proxima Nova"/>
                <a:sym typeface="Proxima Nova"/>
              </a:rPr>
              <a:t>Layout: Materials for Design</a:t>
            </a:r>
          </a:p>
        </p:txBody>
      </p:sp>
      <p:sp>
        <p:nvSpPr>
          <p:cNvPr id="365" name="Shape 365"/>
          <p:cNvSpPr txBox="1">
            <a:spLocks noGrp="1"/>
          </p:cNvSpPr>
          <p:nvPr>
            <p:ph type="body" idx="2"/>
          </p:nvPr>
        </p:nvSpPr>
        <p:spPr>
          <a:xfrm>
            <a:off x="4389061" y="8073480"/>
            <a:ext cx="38382395" cy="21553920"/>
          </a:xfrm>
          <a:prstGeom prst="rect">
            <a:avLst/>
          </a:prstGeom>
        </p:spPr>
        <p:txBody>
          <a:bodyPr lIns="368680" tIns="368680" rIns="368680" bIns="368680" anchor="t" anchorCtr="0">
            <a:noAutofit/>
          </a:bodyPr>
          <a:lstStyle/>
          <a:p>
            <a:pPr>
              <a:spcBef>
                <a:spcPts val="0"/>
              </a:spcBef>
              <a:buNone/>
            </a:pPr>
            <a:endParaRPr/>
          </a:p>
        </p:txBody>
      </p:sp>
      <p:pic>
        <p:nvPicPr>
          <p:cNvPr id="366" name="Shape 366"/>
          <p:cNvPicPr preferRelativeResize="0"/>
          <p:nvPr/>
        </p:nvPicPr>
        <p:blipFill rotWithShape="1">
          <a:blip r:embed="rId3">
            <a:alphaModFix/>
          </a:blip>
          <a:srcRect l="3847" t="22295" r="8701" b="7901"/>
          <a:stretch/>
        </p:blipFill>
        <p:spPr>
          <a:xfrm>
            <a:off x="457200" y="8073475"/>
            <a:ext cx="42900600" cy="22972195"/>
          </a:xfrm>
          <a:prstGeom prst="rect">
            <a:avLst/>
          </a:prstGeom>
          <a:noFill/>
          <a:ln>
            <a:noFill/>
          </a:ln>
        </p:spPr>
      </p:pic>
      <p:sp>
        <p:nvSpPr>
          <p:cNvPr id="367" name="Shape 367"/>
          <p:cNvSpPr txBox="1"/>
          <p:nvPr/>
        </p:nvSpPr>
        <p:spPr>
          <a:xfrm>
            <a:off x="4389093" y="29124720"/>
            <a:ext cx="23352441" cy="2753280"/>
          </a:xfrm>
          <a:prstGeom prst="rect">
            <a:avLst/>
          </a:prstGeom>
          <a:noFill/>
          <a:ln>
            <a:noFill/>
          </a:ln>
        </p:spPr>
        <p:txBody>
          <a:bodyPr lIns="368680" tIns="368680" rIns="368680" bIns="368680" anchor="t" anchorCtr="0">
            <a:noAutofit/>
          </a:bodyPr>
          <a:lstStyle/>
          <a:p>
            <a:r>
              <a:rPr lang="en-US">
                <a:solidFill>
                  <a:srgbClr val="9FC5E8"/>
                </a:solidFill>
              </a:rPr>
              <a:t>Figure 14: Hspice Layout Materials Legend</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3962400" y="1371600"/>
            <a:ext cx="37307515" cy="5875200"/>
          </a:xfrm>
          <a:prstGeom prst="rect">
            <a:avLst/>
          </a:prstGeom>
        </p:spPr>
        <p:txBody>
          <a:bodyPr lIns="368680" tIns="368680" rIns="368680" bIns="368680" anchor="b" anchorCtr="0">
            <a:noAutofit/>
          </a:bodyPr>
          <a:lstStyle/>
          <a:p>
            <a:r>
              <a:rPr lang="en-US">
                <a:latin typeface="Proxima Nova"/>
                <a:ea typeface="Proxima Nova"/>
                <a:cs typeface="Proxima Nova"/>
                <a:sym typeface="Proxima Nova"/>
              </a:rPr>
              <a:t>Layout: Tests</a:t>
            </a:r>
          </a:p>
        </p:txBody>
      </p:sp>
      <p:sp>
        <p:nvSpPr>
          <p:cNvPr id="374" name="Shape 374"/>
          <p:cNvSpPr txBox="1">
            <a:spLocks noGrp="1"/>
          </p:cNvSpPr>
          <p:nvPr>
            <p:ph type="body" idx="2"/>
          </p:nvPr>
        </p:nvSpPr>
        <p:spPr>
          <a:xfrm>
            <a:off x="985119" y="8043662"/>
            <a:ext cx="18631612" cy="21553920"/>
          </a:xfrm>
          <a:prstGeom prst="rect">
            <a:avLst/>
          </a:prstGeom>
        </p:spPr>
        <p:txBody>
          <a:bodyPr lIns="368680" tIns="368680" rIns="368680" bIns="368680" anchor="t" anchorCtr="0">
            <a:noAutofit/>
          </a:bodyPr>
          <a:lstStyle/>
          <a:p>
            <a:pPr marL="1843705"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Design Rules Checking </a:t>
            </a:r>
          </a:p>
          <a:p>
            <a:pPr marL="3687409" lvl="1"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(DRC) Compares to Standard </a:t>
            </a:r>
            <a:r>
              <a:rPr lang="en-US" dirty="0" smtClean="0">
                <a:solidFill>
                  <a:srgbClr val="00B5B5"/>
                </a:solidFill>
                <a:latin typeface="Proxima Nova"/>
                <a:ea typeface="Proxima Nova"/>
                <a:cs typeface="Proxima Nova"/>
                <a:sym typeface="Proxima Nova"/>
              </a:rPr>
              <a:t>Conventions</a:t>
            </a:r>
          </a:p>
          <a:p>
            <a:pPr marL="2765557" lvl="1" indent="0">
              <a:spcBef>
                <a:spcPts val="0"/>
              </a:spcBef>
              <a:buClr>
                <a:srgbClr val="00B5B5"/>
              </a:buClr>
              <a:buNone/>
            </a:pPr>
            <a:endParaRPr lang="en-US" dirty="0">
              <a:solidFill>
                <a:srgbClr val="00B5B5"/>
              </a:solidFill>
              <a:latin typeface="Proxima Nova"/>
              <a:ea typeface="Proxima Nova"/>
              <a:cs typeface="Proxima Nova"/>
              <a:sym typeface="Proxima Nova"/>
            </a:endParaRPr>
          </a:p>
          <a:p>
            <a:pPr marL="1843705"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Layout Versus Schematic </a:t>
            </a:r>
          </a:p>
          <a:p>
            <a:pPr marL="3687409" lvl="1"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(LVS) Compares Layout with </a:t>
            </a:r>
            <a:r>
              <a:rPr lang="en-US" dirty="0" smtClean="0">
                <a:solidFill>
                  <a:srgbClr val="00B5B5"/>
                </a:solidFill>
                <a:latin typeface="Proxima Nova"/>
                <a:ea typeface="Proxima Nova"/>
                <a:cs typeface="Proxima Nova"/>
                <a:sym typeface="Proxima Nova"/>
              </a:rPr>
              <a:t>Schematic</a:t>
            </a:r>
          </a:p>
          <a:p>
            <a:pPr marL="2765557" lvl="1" indent="0">
              <a:spcBef>
                <a:spcPts val="0"/>
              </a:spcBef>
              <a:buClr>
                <a:srgbClr val="00B5B5"/>
              </a:buClr>
              <a:buNone/>
            </a:pPr>
            <a:endParaRPr lang="en-US" dirty="0">
              <a:solidFill>
                <a:srgbClr val="00B5B5"/>
              </a:solidFill>
              <a:latin typeface="Proxima Nova"/>
              <a:ea typeface="Proxima Nova"/>
              <a:cs typeface="Proxima Nova"/>
              <a:sym typeface="Proxima Nova"/>
            </a:endParaRPr>
          </a:p>
          <a:p>
            <a:pPr marL="1843705"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Layout Parameter Extraction </a:t>
            </a:r>
          </a:p>
          <a:p>
            <a:pPr marL="3687409" lvl="1"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(LPE) Generates </a:t>
            </a:r>
            <a:r>
              <a:rPr lang="en-US" dirty="0" err="1">
                <a:solidFill>
                  <a:srgbClr val="00B5B5"/>
                </a:solidFill>
                <a:latin typeface="Proxima Nova"/>
                <a:ea typeface="Proxima Nova"/>
                <a:cs typeface="Proxima Nova"/>
                <a:sym typeface="Proxima Nova"/>
              </a:rPr>
              <a:t>Parasitics</a:t>
            </a:r>
            <a:r>
              <a:rPr lang="en-US" dirty="0">
                <a:solidFill>
                  <a:srgbClr val="00B5B5"/>
                </a:solidFill>
                <a:latin typeface="Proxima Nova"/>
                <a:ea typeface="Proxima Nova"/>
                <a:cs typeface="Proxima Nova"/>
                <a:sym typeface="Proxima Nova"/>
              </a:rPr>
              <a:t> for the Circuit</a:t>
            </a:r>
          </a:p>
        </p:txBody>
      </p:sp>
      <p:pic>
        <p:nvPicPr>
          <p:cNvPr id="375" name="Shape 375"/>
          <p:cNvPicPr preferRelativeResize="0"/>
          <p:nvPr/>
        </p:nvPicPr>
        <p:blipFill rotWithShape="1">
          <a:blip r:embed="rId3">
            <a:alphaModFix/>
          </a:blip>
          <a:srcRect l="14219" t="18574" r="32858" b="4288"/>
          <a:stretch/>
        </p:blipFill>
        <p:spPr>
          <a:xfrm>
            <a:off x="20043361" y="3766198"/>
            <a:ext cx="23227586" cy="25385995"/>
          </a:xfrm>
          <a:prstGeom prst="rect">
            <a:avLst/>
          </a:prstGeom>
          <a:noFill/>
          <a:ln>
            <a:noFill/>
          </a:ln>
        </p:spPr>
      </p:pic>
      <p:sp>
        <p:nvSpPr>
          <p:cNvPr id="376" name="Shape 376"/>
          <p:cNvSpPr txBox="1"/>
          <p:nvPr/>
        </p:nvSpPr>
        <p:spPr>
          <a:xfrm>
            <a:off x="20043360" y="29152200"/>
            <a:ext cx="23352441" cy="2753280"/>
          </a:xfrm>
          <a:prstGeom prst="rect">
            <a:avLst/>
          </a:prstGeom>
          <a:noFill/>
          <a:ln>
            <a:noFill/>
          </a:ln>
        </p:spPr>
        <p:txBody>
          <a:bodyPr lIns="368680" tIns="368680" rIns="368680" bIns="368680" anchor="t" anchorCtr="0">
            <a:noAutofit/>
          </a:bodyPr>
          <a:lstStyle/>
          <a:p>
            <a:r>
              <a:rPr lang="en-US">
                <a:solidFill>
                  <a:srgbClr val="9FC5E8"/>
                </a:solidFill>
              </a:rPr>
              <a:t>Figure 15: Parasitics Generated by LPE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title"/>
          </p:nvPr>
        </p:nvSpPr>
        <p:spPr>
          <a:xfrm>
            <a:off x="4385111" y="438740"/>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Post-Layout Testing</a:t>
            </a:r>
          </a:p>
          <a:p>
            <a:pPr>
              <a:buSzPct val="25000"/>
            </a:pPr>
            <a:endParaRPr>
              <a:latin typeface="Proxima Nova"/>
              <a:ea typeface="Proxima Nova"/>
              <a:cs typeface="Proxima Nova"/>
              <a:sym typeface="Proxima Nova"/>
            </a:endParaRPr>
          </a:p>
        </p:txBody>
      </p:sp>
      <p:sp>
        <p:nvSpPr>
          <p:cNvPr id="382" name="Shape 382"/>
          <p:cNvSpPr txBox="1">
            <a:spLocks noGrp="1"/>
          </p:cNvSpPr>
          <p:nvPr>
            <p:ph type="body" idx="4"/>
          </p:nvPr>
        </p:nvSpPr>
        <p:spPr>
          <a:xfrm>
            <a:off x="3726291" y="3495202"/>
            <a:ext cx="40109765" cy="6495840"/>
          </a:xfrm>
          <a:prstGeom prst="rect">
            <a:avLst/>
          </a:prstGeom>
          <a:noFill/>
          <a:ln>
            <a:noFill/>
          </a:ln>
        </p:spPr>
        <p:txBody>
          <a:bodyPr lIns="491473" tIns="245686" rIns="491473" bIns="245686" anchor="t" anchorCtr="0">
            <a:noAutofit/>
          </a:bodyPr>
          <a:lstStyle/>
          <a:p>
            <a:pPr marL="1843705"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Inputted </a:t>
            </a:r>
            <a:r>
              <a:rPr lang="en-US" dirty="0" err="1">
                <a:solidFill>
                  <a:srgbClr val="00B5B5"/>
                </a:solidFill>
                <a:latin typeface="Proxima Nova"/>
                <a:ea typeface="Proxima Nova"/>
                <a:cs typeface="Proxima Nova"/>
                <a:sym typeface="Proxima Nova"/>
              </a:rPr>
              <a:t>parasitics</a:t>
            </a:r>
            <a:r>
              <a:rPr lang="en-US" dirty="0">
                <a:solidFill>
                  <a:srgbClr val="00B5B5"/>
                </a:solidFill>
                <a:latin typeface="Proxima Nova"/>
                <a:ea typeface="Proxima Nova"/>
                <a:cs typeface="Proxima Nova"/>
                <a:sym typeface="Proxima Nova"/>
              </a:rPr>
              <a:t> data into the </a:t>
            </a:r>
            <a:r>
              <a:rPr lang="en-US" dirty="0" err="1">
                <a:solidFill>
                  <a:srgbClr val="00B5B5"/>
                </a:solidFill>
                <a:latin typeface="Proxima Nova"/>
                <a:ea typeface="Proxima Nova"/>
                <a:cs typeface="Proxima Nova"/>
                <a:sym typeface="Proxima Nova"/>
              </a:rPr>
              <a:t>hspice</a:t>
            </a:r>
            <a:r>
              <a:rPr lang="en-US" dirty="0">
                <a:solidFill>
                  <a:srgbClr val="00B5B5"/>
                </a:solidFill>
                <a:latin typeface="Proxima Nova"/>
                <a:ea typeface="Proxima Nova"/>
                <a:cs typeface="Proxima Nova"/>
                <a:sym typeface="Proxima Nova"/>
              </a:rPr>
              <a:t> netlist of the full circuit</a:t>
            </a:r>
          </a:p>
          <a:p>
            <a:pPr marL="0" indent="0">
              <a:spcBef>
                <a:spcPts val="0"/>
              </a:spcBef>
              <a:buNone/>
            </a:pPr>
            <a:endParaRPr dirty="0">
              <a:solidFill>
                <a:srgbClr val="00B5B5"/>
              </a:solidFill>
              <a:latin typeface="Proxima Nova"/>
              <a:ea typeface="Proxima Nova"/>
              <a:cs typeface="Proxima Nova"/>
              <a:sym typeface="Proxima Nova"/>
            </a:endParaRPr>
          </a:p>
          <a:p>
            <a:pPr marL="1843705"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Ran the write path and read path of the full circuit with </a:t>
            </a:r>
            <a:r>
              <a:rPr lang="en-US" dirty="0" err="1">
                <a:solidFill>
                  <a:srgbClr val="00B5B5"/>
                </a:solidFill>
                <a:latin typeface="Proxima Nova"/>
                <a:ea typeface="Proxima Nova"/>
                <a:cs typeface="Proxima Nova"/>
                <a:sym typeface="Proxima Nova"/>
              </a:rPr>
              <a:t>parasitics</a:t>
            </a:r>
            <a:r>
              <a:rPr lang="en-US" dirty="0">
                <a:solidFill>
                  <a:srgbClr val="00B5B5"/>
                </a:solidFill>
                <a:latin typeface="Proxima Nova"/>
                <a:ea typeface="Proxima Nova"/>
                <a:cs typeface="Proxima Nova"/>
                <a:sym typeface="Proxima Nova"/>
              </a:rPr>
              <a:t> to measure new delays</a:t>
            </a:r>
          </a:p>
          <a:p>
            <a:pPr marL="0" indent="0">
              <a:spcBef>
                <a:spcPts val="0"/>
              </a:spcBef>
              <a:buNone/>
            </a:pPr>
            <a:endParaRPr dirty="0">
              <a:solidFill>
                <a:srgbClr val="00B5B5"/>
              </a:solidFill>
              <a:latin typeface="Proxima Nova"/>
              <a:ea typeface="Proxima Nova"/>
              <a:cs typeface="Proxima Nova"/>
              <a:sym typeface="Proxima Nova"/>
            </a:endParaRPr>
          </a:p>
        </p:txBody>
      </p:sp>
      <p:pic>
        <p:nvPicPr>
          <p:cNvPr id="383" name="Shape 383"/>
          <p:cNvPicPr preferRelativeResize="0"/>
          <p:nvPr/>
        </p:nvPicPr>
        <p:blipFill rotWithShape="1">
          <a:blip r:embed="rId3">
            <a:alphaModFix/>
          </a:blip>
          <a:srcRect r="1058" b="4625"/>
          <a:stretch/>
        </p:blipFill>
        <p:spPr>
          <a:xfrm>
            <a:off x="16431747" y="13415090"/>
            <a:ext cx="26666435" cy="19118875"/>
          </a:xfrm>
          <a:prstGeom prst="rect">
            <a:avLst/>
          </a:prstGeom>
          <a:noFill/>
          <a:ln>
            <a:noFill/>
          </a:ln>
        </p:spPr>
      </p:pic>
      <p:sp>
        <p:nvSpPr>
          <p:cNvPr id="384" name="Shape 384"/>
          <p:cNvSpPr txBox="1"/>
          <p:nvPr/>
        </p:nvSpPr>
        <p:spPr>
          <a:xfrm>
            <a:off x="3726290" y="13815562"/>
            <a:ext cx="12500299" cy="19118880"/>
          </a:xfrm>
          <a:prstGeom prst="rect">
            <a:avLst/>
          </a:prstGeom>
          <a:noFill/>
          <a:ln>
            <a:noFill/>
          </a:ln>
        </p:spPr>
        <p:txBody>
          <a:bodyPr lIns="368680" tIns="368680" rIns="368680" bIns="368680" anchor="t" anchorCtr="0">
            <a:noAutofit/>
          </a:bodyPr>
          <a:lstStyle/>
          <a:p>
            <a:pPr marL="1843705" indent="-1638849">
              <a:lnSpc>
                <a:spcPct val="90000"/>
              </a:lnSpc>
              <a:buClr>
                <a:srgbClr val="00B5B5"/>
              </a:buClr>
              <a:buSzPct val="100000"/>
              <a:buFont typeface="Proxima Nova"/>
              <a:buChar char="-"/>
            </a:pPr>
            <a:r>
              <a:rPr lang="en-US" sz="11300" dirty="0">
                <a:solidFill>
                  <a:srgbClr val="00B5B5"/>
                </a:solidFill>
                <a:latin typeface="Proxima Nova"/>
                <a:ea typeface="Proxima Nova"/>
                <a:cs typeface="Proxima Nova"/>
                <a:sym typeface="Proxima Nova"/>
              </a:rPr>
              <a:t>Full circuit also run in standby/idle mode to measure leakage power</a:t>
            </a:r>
          </a:p>
          <a:p>
            <a:endParaRPr dirty="0"/>
          </a:p>
        </p:txBody>
      </p:sp>
      <p:sp>
        <p:nvSpPr>
          <p:cNvPr id="385" name="Shape 385"/>
          <p:cNvSpPr txBox="1"/>
          <p:nvPr/>
        </p:nvSpPr>
        <p:spPr>
          <a:xfrm>
            <a:off x="18952730" y="11660098"/>
            <a:ext cx="23352441" cy="2753280"/>
          </a:xfrm>
          <a:prstGeom prst="rect">
            <a:avLst/>
          </a:prstGeom>
          <a:noFill/>
          <a:ln>
            <a:noFill/>
          </a:ln>
        </p:spPr>
        <p:txBody>
          <a:bodyPr lIns="368680" tIns="368680" rIns="368680" bIns="368680" anchor="t" anchorCtr="0">
            <a:noAutofit/>
          </a:bodyPr>
          <a:lstStyle/>
          <a:p>
            <a:r>
              <a:rPr lang="en-US" dirty="0">
                <a:solidFill>
                  <a:srgbClr val="9FC5E8"/>
                </a:solidFill>
              </a:rPr>
              <a:t>Figure 16: Read Path Simulation with </a:t>
            </a:r>
            <a:r>
              <a:rPr lang="en-US" dirty="0" err="1">
                <a:solidFill>
                  <a:srgbClr val="9FC5E8"/>
                </a:solidFill>
              </a:rPr>
              <a:t>Parasitics</a:t>
            </a:r>
            <a:endParaRPr lang="en-US" dirty="0">
              <a:solidFill>
                <a:srgbClr val="9FC5E8"/>
              </a:solidFill>
            </a:endParaRPr>
          </a:p>
        </p:txBody>
      </p:sp>
      <p:sp>
        <p:nvSpPr>
          <p:cNvPr id="386" name="Shape 386"/>
          <p:cNvSpPr txBox="1"/>
          <p:nvPr/>
        </p:nvSpPr>
        <p:spPr>
          <a:xfrm>
            <a:off x="36152425" y="30116040"/>
            <a:ext cx="8112913" cy="3697920"/>
          </a:xfrm>
          <a:prstGeom prst="rect">
            <a:avLst/>
          </a:prstGeom>
          <a:noFill/>
          <a:ln>
            <a:noFill/>
          </a:ln>
        </p:spPr>
        <p:txBody>
          <a:bodyPr lIns="368680" tIns="368680" rIns="368680" bIns="368680" anchor="t" anchorCtr="0">
            <a:noAutofit/>
          </a:bodyPr>
          <a:lstStyle/>
          <a:p>
            <a:pPr>
              <a:lnSpc>
                <a:spcPct val="90000"/>
              </a:lnSpc>
            </a:pPr>
            <a:r>
              <a:rPr lang="en-US" sz="9700">
                <a:solidFill>
                  <a:srgbClr val="FF9900"/>
                </a:solidFill>
                <a:latin typeface="Proxima Nova"/>
                <a:ea typeface="Proxima Nova"/>
                <a:cs typeface="Proxima Nova"/>
                <a:sym typeface="Proxima Nova"/>
              </a:rPr>
              <a:t>Time (s)</a:t>
            </a:r>
          </a:p>
          <a:p>
            <a:endParaRPr/>
          </a:p>
        </p:txBody>
      </p:sp>
      <p:sp>
        <p:nvSpPr>
          <p:cNvPr id="387" name="Shape 387"/>
          <p:cNvSpPr txBox="1"/>
          <p:nvPr/>
        </p:nvSpPr>
        <p:spPr>
          <a:xfrm>
            <a:off x="11734800" y="27725640"/>
            <a:ext cx="8112913" cy="3697920"/>
          </a:xfrm>
          <a:prstGeom prst="rect">
            <a:avLst/>
          </a:prstGeom>
          <a:noFill/>
          <a:ln>
            <a:noFill/>
          </a:ln>
        </p:spPr>
        <p:txBody>
          <a:bodyPr lIns="368680" tIns="368680" rIns="368680" bIns="368680" anchor="t" anchorCtr="0">
            <a:noAutofit/>
          </a:bodyPr>
          <a:lstStyle/>
          <a:p>
            <a:pPr>
              <a:lnSpc>
                <a:spcPct val="90000"/>
              </a:lnSpc>
            </a:pPr>
            <a:r>
              <a:rPr lang="en-US" sz="9700" dirty="0">
                <a:solidFill>
                  <a:srgbClr val="FF9900"/>
                </a:solidFill>
                <a:latin typeface="Proxima Nova"/>
                <a:ea typeface="Proxima Nova"/>
                <a:cs typeface="Proxima Nova"/>
                <a:sym typeface="Proxima Nova"/>
              </a:rPr>
              <a:t>Signals</a:t>
            </a:r>
          </a:p>
          <a:p>
            <a:endParaRP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4362612" y="227177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Post-Layout Results</a:t>
            </a:r>
          </a:p>
          <a:p>
            <a:pPr>
              <a:buSzPct val="25000"/>
            </a:pPr>
            <a:endParaRPr>
              <a:latin typeface="Proxima Nova"/>
              <a:ea typeface="Proxima Nova"/>
              <a:cs typeface="Proxima Nova"/>
              <a:sym typeface="Proxima Nova"/>
            </a:endParaRPr>
          </a:p>
        </p:txBody>
      </p:sp>
      <p:sp>
        <p:nvSpPr>
          <p:cNvPr id="393" name="Shape 393"/>
          <p:cNvSpPr txBox="1">
            <a:spLocks noGrp="1"/>
          </p:cNvSpPr>
          <p:nvPr>
            <p:ph type="body" idx="4"/>
          </p:nvPr>
        </p:nvSpPr>
        <p:spPr>
          <a:xfrm>
            <a:off x="3505200" y="4419600"/>
            <a:ext cx="35599591" cy="25986240"/>
          </a:xfrm>
          <a:prstGeom prst="rect">
            <a:avLst/>
          </a:prstGeom>
          <a:noFill/>
          <a:ln>
            <a:noFill/>
          </a:ln>
        </p:spPr>
        <p:txBody>
          <a:bodyPr lIns="491473" tIns="245686" rIns="491473" bIns="245686" anchor="t" anchorCtr="0">
            <a:noAutofit/>
          </a:bodyPr>
          <a:lstStyle/>
          <a:p>
            <a:pPr marL="0" indent="0">
              <a:spcBef>
                <a:spcPts val="0"/>
              </a:spcBef>
              <a:buNone/>
            </a:pPr>
            <a:endParaRPr dirty="0">
              <a:solidFill>
                <a:srgbClr val="00B5B5"/>
              </a:solidFill>
              <a:latin typeface="Proxima Nova"/>
              <a:ea typeface="Proxima Nova"/>
              <a:cs typeface="Proxima Nova"/>
              <a:sym typeface="Proxima Nova"/>
            </a:endParaRPr>
          </a:p>
          <a:p>
            <a:pPr marL="1843705" indent="-921852">
              <a:spcBef>
                <a:spcPts val="0"/>
              </a:spcBef>
              <a:buClr>
                <a:srgbClr val="00FF00"/>
              </a:buClr>
              <a:buFont typeface="Proxima Nova"/>
            </a:pPr>
            <a:r>
              <a:rPr lang="en-US" dirty="0">
                <a:solidFill>
                  <a:srgbClr val="00FF00"/>
                </a:solidFill>
                <a:latin typeface="Proxima Nova"/>
                <a:ea typeface="Proxima Nova"/>
                <a:cs typeface="Proxima Nova"/>
                <a:sym typeface="Proxima Nova"/>
              </a:rPr>
              <a:t>Write pass rate : 100%</a:t>
            </a:r>
          </a:p>
          <a:p>
            <a:pPr marL="1843705"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Write delay : 3.5n</a:t>
            </a:r>
          </a:p>
          <a:p>
            <a:pPr marL="1843705"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Write Power : 40.04 </a:t>
            </a:r>
            <a:r>
              <a:rPr lang="en-US" sz="9700" dirty="0" err="1">
                <a:solidFill>
                  <a:srgbClr val="00B5B5"/>
                </a:solidFill>
                <a:latin typeface="Trebuchet MS"/>
                <a:ea typeface="Trebuchet MS"/>
                <a:cs typeface="Trebuchet MS"/>
                <a:sym typeface="Trebuchet MS"/>
              </a:rPr>
              <a:t>μ</a:t>
            </a:r>
            <a:r>
              <a:rPr lang="en-US" dirty="0" err="1">
                <a:solidFill>
                  <a:srgbClr val="00B5B5"/>
                </a:solidFill>
                <a:latin typeface="Proxima Nova"/>
                <a:ea typeface="Proxima Nova"/>
                <a:cs typeface="Proxima Nova"/>
                <a:sym typeface="Proxima Nova"/>
              </a:rPr>
              <a:t>W</a:t>
            </a:r>
            <a:endParaRPr lang="en-US" dirty="0">
              <a:solidFill>
                <a:srgbClr val="00B5B5"/>
              </a:solidFill>
              <a:latin typeface="Proxima Nova"/>
              <a:ea typeface="Proxima Nova"/>
              <a:cs typeface="Proxima Nova"/>
              <a:sym typeface="Proxima Nova"/>
            </a:endParaRPr>
          </a:p>
          <a:p>
            <a:pPr marL="0" indent="0">
              <a:spcBef>
                <a:spcPts val="0"/>
              </a:spcBef>
              <a:buNone/>
            </a:pPr>
            <a:endParaRPr dirty="0">
              <a:solidFill>
                <a:srgbClr val="00B5B5"/>
              </a:solidFill>
              <a:latin typeface="Proxima Nova"/>
              <a:ea typeface="Proxima Nova"/>
              <a:cs typeface="Proxima Nova"/>
              <a:sym typeface="Proxima Nova"/>
            </a:endParaRPr>
          </a:p>
          <a:p>
            <a:pPr marL="1843705" indent="-921852">
              <a:spcBef>
                <a:spcPts val="0"/>
              </a:spcBef>
              <a:buClr>
                <a:srgbClr val="00FF00"/>
              </a:buClr>
              <a:buFont typeface="Proxima Nova"/>
            </a:pPr>
            <a:r>
              <a:rPr lang="en-US" dirty="0">
                <a:solidFill>
                  <a:srgbClr val="00FF00"/>
                </a:solidFill>
                <a:latin typeface="Proxima Nova"/>
                <a:ea typeface="Proxima Nova"/>
                <a:cs typeface="Proxima Nova"/>
                <a:sym typeface="Proxima Nova"/>
              </a:rPr>
              <a:t>Sensing pass rate : 100%</a:t>
            </a:r>
          </a:p>
          <a:p>
            <a:pPr marL="1843705"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Sensing delay (from SE to Q/QB) : 168ps </a:t>
            </a:r>
          </a:p>
          <a:p>
            <a:pPr marL="1843705" indent="-921852">
              <a:spcBef>
                <a:spcPts val="0"/>
              </a:spcBef>
            </a:pPr>
            <a:r>
              <a:rPr lang="en-US" dirty="0">
                <a:solidFill>
                  <a:srgbClr val="00B5B5"/>
                </a:solidFill>
                <a:latin typeface="Proxima Nova"/>
                <a:ea typeface="Proxima Nova"/>
                <a:cs typeface="Proxima Nova"/>
                <a:sym typeface="Proxima Nova"/>
              </a:rPr>
              <a:t>Sensing Power (at SE frequency of 250 MHz) : 2.36 </a:t>
            </a:r>
            <a:r>
              <a:rPr lang="en-US" sz="9700" dirty="0" err="1">
                <a:solidFill>
                  <a:srgbClr val="00B5B5"/>
                </a:solidFill>
                <a:latin typeface="Trebuchet MS"/>
                <a:ea typeface="Trebuchet MS"/>
                <a:cs typeface="Trebuchet MS"/>
                <a:sym typeface="Trebuchet MS"/>
              </a:rPr>
              <a:t>μ</a:t>
            </a:r>
            <a:r>
              <a:rPr lang="en-US" dirty="0" err="1">
                <a:solidFill>
                  <a:srgbClr val="00B5B5"/>
                </a:solidFill>
                <a:latin typeface="Proxima Nova"/>
                <a:ea typeface="Proxima Nova"/>
                <a:cs typeface="Proxima Nova"/>
                <a:sym typeface="Proxima Nova"/>
              </a:rPr>
              <a:t>W</a:t>
            </a:r>
            <a:endParaRPr lang="en-US" dirty="0">
              <a:solidFill>
                <a:srgbClr val="00B5B5"/>
              </a:solidFill>
              <a:latin typeface="Proxima Nova"/>
              <a:ea typeface="Proxima Nova"/>
              <a:cs typeface="Proxima Nova"/>
              <a:sym typeface="Proxima Nova"/>
            </a:endParaRPr>
          </a:p>
          <a:p>
            <a:pPr marL="0" indent="0">
              <a:spcBef>
                <a:spcPts val="0"/>
              </a:spcBef>
              <a:buNone/>
            </a:pPr>
            <a:endParaRPr dirty="0">
              <a:solidFill>
                <a:srgbClr val="00B5B5"/>
              </a:solidFill>
              <a:latin typeface="Proxima Nova"/>
              <a:ea typeface="Proxima Nova"/>
              <a:cs typeface="Proxima Nova"/>
              <a:sym typeface="Proxima Nova"/>
            </a:endParaRPr>
          </a:p>
          <a:p>
            <a:pPr marL="1843705"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Total Power: 42.4 </a:t>
            </a:r>
            <a:r>
              <a:rPr lang="en-US" sz="9700" dirty="0" err="1">
                <a:solidFill>
                  <a:srgbClr val="00B5B5"/>
                </a:solidFill>
                <a:latin typeface="Trebuchet MS"/>
                <a:ea typeface="Trebuchet MS"/>
                <a:cs typeface="Trebuchet MS"/>
                <a:sym typeface="Trebuchet MS"/>
              </a:rPr>
              <a:t>μ</a:t>
            </a:r>
            <a:r>
              <a:rPr lang="en-US" dirty="0" err="1">
                <a:solidFill>
                  <a:srgbClr val="00B5B5"/>
                </a:solidFill>
                <a:latin typeface="Proxima Nova"/>
                <a:ea typeface="Proxima Nova"/>
                <a:cs typeface="Proxima Nova"/>
                <a:sym typeface="Proxima Nova"/>
              </a:rPr>
              <a:t>W</a:t>
            </a:r>
            <a:endParaRPr lang="en-US" dirty="0">
              <a:solidFill>
                <a:srgbClr val="00B5B5"/>
              </a:solidFill>
              <a:latin typeface="Proxima Nova"/>
              <a:ea typeface="Proxima Nova"/>
              <a:cs typeface="Proxima Nova"/>
              <a:sym typeface="Proxima Nova"/>
            </a:endParaRPr>
          </a:p>
          <a:p>
            <a:pPr marL="1843705" indent="-921852">
              <a:spcBef>
                <a:spcPts val="0"/>
              </a:spcBef>
              <a:buClr>
                <a:srgbClr val="00FF00"/>
              </a:buClr>
              <a:buFont typeface="Proxima Nova"/>
            </a:pPr>
            <a:r>
              <a:rPr lang="en-US" dirty="0">
                <a:solidFill>
                  <a:srgbClr val="00FF00"/>
                </a:solidFill>
                <a:latin typeface="Proxima Nova"/>
                <a:ea typeface="Proxima Nova"/>
                <a:cs typeface="Proxima Nova"/>
                <a:sym typeface="Proxima Nova"/>
              </a:rPr>
              <a:t>Leakage Power (standby or idle mode) : 1.5594</a:t>
            </a:r>
            <a:r>
              <a:rPr lang="en-US" sz="9700" dirty="0">
                <a:solidFill>
                  <a:srgbClr val="00FF00"/>
                </a:solidFill>
                <a:latin typeface="Trebuchet MS"/>
                <a:ea typeface="Trebuchet MS"/>
                <a:cs typeface="Trebuchet MS"/>
                <a:sym typeface="Trebuchet MS"/>
              </a:rPr>
              <a:t>μ</a:t>
            </a:r>
            <a:r>
              <a:rPr lang="en-US" dirty="0">
                <a:solidFill>
                  <a:srgbClr val="00FF00"/>
                </a:solidFill>
                <a:latin typeface="Proxima Nova"/>
                <a:ea typeface="Proxima Nova"/>
                <a:cs typeface="Proxima Nova"/>
                <a:sym typeface="Proxima Nova"/>
              </a:rPr>
              <a:t>W</a:t>
            </a:r>
          </a:p>
          <a:p>
            <a:pPr marL="1843705"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Total layout Area : 18.37</a:t>
            </a:r>
            <a:r>
              <a:rPr lang="en-US" sz="9700" dirty="0">
                <a:solidFill>
                  <a:srgbClr val="00B5B5"/>
                </a:solidFill>
                <a:latin typeface="Trebuchet MS"/>
                <a:ea typeface="Trebuchet MS"/>
                <a:cs typeface="Trebuchet MS"/>
                <a:sym typeface="Trebuchet MS"/>
              </a:rPr>
              <a:t>μ</a:t>
            </a:r>
            <a:r>
              <a:rPr lang="en-US" dirty="0">
                <a:solidFill>
                  <a:srgbClr val="00B5B5"/>
                </a:solidFill>
                <a:latin typeface="Proxima Nova"/>
                <a:ea typeface="Proxima Nova"/>
                <a:cs typeface="Proxima Nova"/>
                <a:sym typeface="Proxima Nova"/>
              </a:rPr>
              <a:t>m²</a:t>
            </a:r>
          </a:p>
          <a:p>
            <a:pPr marL="0" indent="0">
              <a:spcBef>
                <a:spcPts val="0"/>
              </a:spcBef>
              <a:buNone/>
            </a:pPr>
            <a:endParaRPr dirty="0">
              <a:solidFill>
                <a:srgbClr val="00B5B5"/>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389122" y="131825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Overview</a:t>
            </a:r>
          </a:p>
          <a:p>
            <a:pPr>
              <a:buSzPct val="25000"/>
            </a:pPr>
            <a:endParaRPr/>
          </a:p>
        </p:txBody>
      </p:sp>
      <p:sp>
        <p:nvSpPr>
          <p:cNvPr id="167" name="Shape 167"/>
          <p:cNvSpPr txBox="1">
            <a:spLocks noGrp="1"/>
          </p:cNvSpPr>
          <p:nvPr>
            <p:ph type="body" idx="1"/>
          </p:nvPr>
        </p:nvSpPr>
        <p:spPr>
          <a:xfrm>
            <a:off x="4389093" y="5289720"/>
            <a:ext cx="36931578" cy="26894880"/>
          </a:xfrm>
          <a:prstGeom prst="rect">
            <a:avLst/>
          </a:prstGeom>
          <a:noFill/>
          <a:ln>
            <a:noFill/>
          </a:ln>
        </p:spPr>
        <p:txBody>
          <a:bodyPr lIns="491473" tIns="245686" rIns="491473" bIns="245686" anchor="t" anchorCtr="0">
            <a:noAutofit/>
          </a:bodyPr>
          <a:lstStyle/>
          <a:p>
            <a:pPr marL="1228919" indent="-1228919">
              <a:spcBef>
                <a:spcPts val="0"/>
              </a:spcBef>
              <a:buClr>
                <a:srgbClr val="00B5B5"/>
              </a:buClr>
              <a:buFont typeface="Proxima Nova"/>
              <a:buChar char="•"/>
            </a:pPr>
            <a:r>
              <a:rPr lang="en-US">
                <a:solidFill>
                  <a:srgbClr val="00B5B5"/>
                </a:solidFill>
                <a:latin typeface="Proxima Nova"/>
                <a:ea typeface="Proxima Nova"/>
                <a:cs typeface="Proxima Nova"/>
                <a:sym typeface="Proxima Nova"/>
              </a:rPr>
              <a:t>Motivation</a:t>
            </a:r>
          </a:p>
          <a:p>
            <a:pPr marL="1228919" indent="-1228919">
              <a:buClr>
                <a:srgbClr val="00B5B5"/>
              </a:buClr>
              <a:buFont typeface="Proxima Nova"/>
              <a:buChar char="•"/>
            </a:pPr>
            <a:r>
              <a:rPr lang="en-US">
                <a:solidFill>
                  <a:srgbClr val="00B5B5"/>
                </a:solidFill>
                <a:latin typeface="Proxima Nova"/>
                <a:ea typeface="Proxima Nova"/>
                <a:cs typeface="Proxima Nova"/>
                <a:sym typeface="Proxima Nova"/>
              </a:rPr>
              <a:t>Review of Precharge Latch and Research Goals</a:t>
            </a:r>
          </a:p>
          <a:p>
            <a:pPr marL="1228919" indent="-1228919">
              <a:buClr>
                <a:srgbClr val="00B5B5"/>
              </a:buClr>
              <a:buFont typeface="Proxima Nova"/>
              <a:buChar char="•"/>
            </a:pPr>
            <a:r>
              <a:rPr lang="en-US">
                <a:solidFill>
                  <a:srgbClr val="00B5B5"/>
                </a:solidFill>
                <a:latin typeface="Proxima Nova"/>
                <a:ea typeface="Proxima Nova"/>
                <a:cs typeface="Proxima Nova"/>
                <a:sym typeface="Proxima Nova"/>
              </a:rPr>
              <a:t>Write Operation Monte Carlo Results</a:t>
            </a:r>
          </a:p>
          <a:p>
            <a:pPr marL="1228919" indent="-1228919">
              <a:buClr>
                <a:srgbClr val="00B5B5"/>
              </a:buClr>
              <a:buFont typeface="Proxima Nova"/>
              <a:buChar char="•"/>
            </a:pPr>
            <a:r>
              <a:rPr lang="en-US">
                <a:solidFill>
                  <a:srgbClr val="00B5B5"/>
                </a:solidFill>
                <a:latin typeface="Proxima Nova"/>
                <a:ea typeface="Proxima Nova"/>
                <a:cs typeface="Proxima Nova"/>
                <a:sym typeface="Proxima Nova"/>
              </a:rPr>
              <a:t>Optimization of Read Operation</a:t>
            </a:r>
          </a:p>
          <a:p>
            <a:pPr marL="1228919" indent="-1228919">
              <a:buClr>
                <a:srgbClr val="00B5B5"/>
              </a:buClr>
              <a:buFont typeface="Proxima Nova"/>
              <a:buChar char="•"/>
            </a:pPr>
            <a:r>
              <a:rPr lang="en-US">
                <a:solidFill>
                  <a:srgbClr val="00B5B5"/>
                </a:solidFill>
                <a:latin typeface="Proxima Nova"/>
                <a:ea typeface="Proxima Nova"/>
                <a:cs typeface="Proxima Nova"/>
                <a:sym typeface="Proxima Nova"/>
              </a:rPr>
              <a:t>Read Operation Monte Carlo Results</a:t>
            </a:r>
          </a:p>
          <a:p>
            <a:pPr marL="1228919" indent="-1228919">
              <a:buClr>
                <a:srgbClr val="00B5B5"/>
              </a:buClr>
              <a:buFont typeface="Proxima Nova"/>
              <a:buChar char="•"/>
            </a:pPr>
            <a:r>
              <a:rPr lang="en-US">
                <a:solidFill>
                  <a:srgbClr val="00B5B5"/>
                </a:solidFill>
                <a:latin typeface="Proxima Nova"/>
                <a:ea typeface="Proxima Nova"/>
                <a:cs typeface="Proxima Nova"/>
                <a:sym typeface="Proxima Nova"/>
              </a:rPr>
              <a:t>Comparison with Alternate Design</a:t>
            </a:r>
          </a:p>
          <a:p>
            <a:pPr marL="1228919" indent="-1228919">
              <a:buClr>
                <a:srgbClr val="00B5B5"/>
              </a:buClr>
              <a:buFont typeface="Proxima Nova"/>
              <a:buChar char="•"/>
            </a:pPr>
            <a:r>
              <a:rPr lang="en-US">
                <a:solidFill>
                  <a:srgbClr val="00B5B5"/>
                </a:solidFill>
                <a:latin typeface="Proxima Nova"/>
                <a:ea typeface="Proxima Nova"/>
                <a:cs typeface="Proxima Nova"/>
                <a:sym typeface="Proxima Nova"/>
              </a:rPr>
              <a:t>Layout</a:t>
            </a:r>
          </a:p>
          <a:p>
            <a:pPr marL="1228919" indent="-1228919">
              <a:buClr>
                <a:srgbClr val="00B5B5"/>
              </a:buClr>
              <a:buFont typeface="Proxima Nova"/>
              <a:buChar char="•"/>
            </a:pPr>
            <a:r>
              <a:rPr lang="en-US">
                <a:solidFill>
                  <a:srgbClr val="00B5B5"/>
                </a:solidFill>
                <a:latin typeface="Proxima Nova"/>
                <a:ea typeface="Proxima Nova"/>
                <a:cs typeface="Proxima Nova"/>
                <a:sym typeface="Proxima Nova"/>
              </a:rPr>
              <a:t>Post-Layout Results</a:t>
            </a:r>
          </a:p>
          <a:p>
            <a:pPr marL="1228919" indent="-1228919">
              <a:buClr>
                <a:srgbClr val="00B5B5"/>
              </a:buClr>
              <a:buFont typeface="Proxima Nova"/>
              <a:buChar char="•"/>
            </a:pPr>
            <a:r>
              <a:rPr lang="en-US">
                <a:solidFill>
                  <a:srgbClr val="00B5B5"/>
                </a:solidFill>
                <a:latin typeface="Proxima Nova"/>
                <a:ea typeface="Proxima Nova"/>
                <a:cs typeface="Proxima Nova"/>
                <a:sym typeface="Proxima Nova"/>
              </a:rPr>
              <a:t>Conclusion</a:t>
            </a:r>
          </a:p>
          <a:p>
            <a:pPr marL="0" indent="0">
              <a:buNone/>
            </a:pPr>
            <a:endParaRPr>
              <a:solidFill>
                <a:schemeClr val="accent1"/>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419600" y="571314"/>
            <a:ext cx="37307515" cy="5875200"/>
          </a:xfrm>
          <a:prstGeom prst="rect">
            <a:avLst/>
          </a:prstGeom>
          <a:noFill/>
          <a:ln>
            <a:noFill/>
          </a:ln>
        </p:spPr>
        <p:txBody>
          <a:bodyPr lIns="491473" tIns="245686" rIns="491473" bIns="245686" anchor="b" anchorCtr="0">
            <a:noAutofit/>
          </a:bodyPr>
          <a:lstStyle/>
          <a:p>
            <a:pPr>
              <a:buSzPct val="25000"/>
            </a:pPr>
            <a:r>
              <a:rPr lang="en-US" dirty="0">
                <a:latin typeface="Proxima Nova"/>
                <a:ea typeface="Proxima Nova"/>
                <a:cs typeface="Proxima Nova"/>
                <a:sym typeface="Proxima Nova"/>
              </a:rPr>
              <a:t>Pre-Layout vs Post-Layout </a:t>
            </a:r>
          </a:p>
          <a:p>
            <a:pPr>
              <a:buSzPct val="25000"/>
            </a:pPr>
            <a:endParaRPr dirty="0">
              <a:latin typeface="Proxima Nova"/>
              <a:ea typeface="Proxima Nova"/>
              <a:cs typeface="Proxima Nova"/>
              <a:sym typeface="Proxima Nova"/>
            </a:endParaRPr>
          </a:p>
        </p:txBody>
      </p:sp>
      <p:sp>
        <p:nvSpPr>
          <p:cNvPr id="399" name="Shape 399"/>
          <p:cNvSpPr txBox="1">
            <a:spLocks noGrp="1"/>
          </p:cNvSpPr>
          <p:nvPr>
            <p:ph type="body" idx="4"/>
          </p:nvPr>
        </p:nvSpPr>
        <p:spPr>
          <a:xfrm>
            <a:off x="3562188" y="4126616"/>
            <a:ext cx="35599591" cy="25986240"/>
          </a:xfrm>
          <a:prstGeom prst="rect">
            <a:avLst/>
          </a:prstGeom>
          <a:noFill/>
          <a:ln>
            <a:noFill/>
          </a:ln>
        </p:spPr>
        <p:txBody>
          <a:bodyPr lIns="491473" tIns="245686" rIns="491473" bIns="245686" anchor="t" anchorCtr="0">
            <a:noAutofit/>
          </a:bodyPr>
          <a:lstStyle/>
          <a:p>
            <a:pPr marL="0" indent="0">
              <a:spcBef>
                <a:spcPts val="0"/>
              </a:spcBef>
              <a:buNone/>
            </a:pPr>
            <a:r>
              <a:rPr lang="en-US">
                <a:solidFill>
                  <a:srgbClr val="00B5B5"/>
                </a:solidFill>
                <a:latin typeface="Proxima Nova"/>
                <a:ea typeface="Proxima Nova"/>
                <a:cs typeface="Proxima Nova"/>
                <a:sym typeface="Proxima Nova"/>
              </a:rPr>
              <a:t>Write Path Delay Comparison</a:t>
            </a:r>
          </a:p>
        </p:txBody>
      </p:sp>
      <p:pic>
        <p:nvPicPr>
          <p:cNvPr id="400" name="Shape 400"/>
          <p:cNvPicPr preferRelativeResize="0"/>
          <p:nvPr/>
        </p:nvPicPr>
        <p:blipFill rotWithShape="1">
          <a:blip r:embed="rId3">
            <a:alphaModFix/>
          </a:blip>
          <a:srcRect r="1642" b="4561"/>
          <a:stretch/>
        </p:blipFill>
        <p:spPr>
          <a:xfrm>
            <a:off x="10136010" y="7351560"/>
            <a:ext cx="33447764" cy="24772037"/>
          </a:xfrm>
          <a:prstGeom prst="rect">
            <a:avLst/>
          </a:prstGeom>
          <a:noFill/>
          <a:ln>
            <a:noFill/>
          </a:ln>
        </p:spPr>
      </p:pic>
      <p:sp>
        <p:nvSpPr>
          <p:cNvPr id="401" name="Shape 401"/>
          <p:cNvSpPr txBox="1"/>
          <p:nvPr/>
        </p:nvSpPr>
        <p:spPr>
          <a:xfrm>
            <a:off x="22115518" y="5974920"/>
            <a:ext cx="23352441" cy="2753280"/>
          </a:xfrm>
          <a:prstGeom prst="rect">
            <a:avLst/>
          </a:prstGeom>
          <a:noFill/>
          <a:ln>
            <a:noFill/>
          </a:ln>
        </p:spPr>
        <p:txBody>
          <a:bodyPr lIns="368680" tIns="368680" rIns="368680" bIns="368680" anchor="t" anchorCtr="0">
            <a:noAutofit/>
          </a:bodyPr>
          <a:lstStyle/>
          <a:p>
            <a:r>
              <a:rPr lang="en-US" dirty="0">
                <a:solidFill>
                  <a:srgbClr val="9FC5E8"/>
                </a:solidFill>
              </a:rPr>
              <a:t>Figure 17: Write Path Simulation with </a:t>
            </a:r>
            <a:r>
              <a:rPr lang="en-US" dirty="0" err="1">
                <a:solidFill>
                  <a:srgbClr val="9FC5E8"/>
                </a:solidFill>
              </a:rPr>
              <a:t>Parasitics</a:t>
            </a:r>
            <a:r>
              <a:rPr lang="en-US" dirty="0">
                <a:solidFill>
                  <a:srgbClr val="9FC5E8"/>
                </a:solidFill>
              </a:rPr>
              <a:t> and without overlapped</a:t>
            </a:r>
          </a:p>
        </p:txBody>
      </p:sp>
      <p:sp>
        <p:nvSpPr>
          <p:cNvPr id="402" name="Shape 402"/>
          <p:cNvSpPr txBox="1"/>
          <p:nvPr/>
        </p:nvSpPr>
        <p:spPr>
          <a:xfrm>
            <a:off x="3057736" y="10914480"/>
            <a:ext cx="9116494" cy="3697920"/>
          </a:xfrm>
          <a:prstGeom prst="rect">
            <a:avLst/>
          </a:prstGeom>
          <a:noFill/>
          <a:ln>
            <a:noFill/>
          </a:ln>
        </p:spPr>
        <p:txBody>
          <a:bodyPr lIns="368680" tIns="368680" rIns="368680" bIns="368680" anchor="t" anchorCtr="0">
            <a:noAutofit/>
          </a:bodyPr>
          <a:lstStyle/>
          <a:p>
            <a:pPr>
              <a:lnSpc>
                <a:spcPct val="90000"/>
              </a:lnSpc>
            </a:pPr>
            <a:r>
              <a:rPr lang="en-US" sz="9700">
                <a:solidFill>
                  <a:srgbClr val="FF9900"/>
                </a:solidFill>
                <a:latin typeface="Proxima Nova"/>
                <a:ea typeface="Proxima Nova"/>
                <a:cs typeface="Proxima Nova"/>
                <a:sym typeface="Proxima Nova"/>
              </a:rPr>
              <a:t>MTJd theta (rad)</a:t>
            </a:r>
          </a:p>
          <a:p>
            <a:endParaRPr/>
          </a:p>
        </p:txBody>
      </p:sp>
      <p:cxnSp>
        <p:nvCxnSpPr>
          <p:cNvPr id="403" name="Shape 403"/>
          <p:cNvCxnSpPr/>
          <p:nvPr/>
        </p:nvCxnSpPr>
        <p:spPr>
          <a:xfrm>
            <a:off x="8598499" y="24976080"/>
            <a:ext cx="3276493" cy="4030560"/>
          </a:xfrm>
          <a:prstGeom prst="straightConnector1">
            <a:avLst/>
          </a:prstGeom>
          <a:noFill/>
          <a:ln w="38100" cap="flat" cmpd="sng">
            <a:solidFill>
              <a:srgbClr val="00FF00"/>
            </a:solidFill>
            <a:prstDash val="solid"/>
            <a:round/>
            <a:headEnd type="none" w="lg" len="lg"/>
            <a:tailEnd type="triangle" w="lg" len="lg"/>
          </a:ln>
        </p:spPr>
      </p:cxnSp>
      <p:cxnSp>
        <p:nvCxnSpPr>
          <p:cNvPr id="404" name="Shape 404"/>
          <p:cNvCxnSpPr/>
          <p:nvPr/>
        </p:nvCxnSpPr>
        <p:spPr>
          <a:xfrm>
            <a:off x="8699236" y="13824120"/>
            <a:ext cx="2873548" cy="3761280"/>
          </a:xfrm>
          <a:prstGeom prst="straightConnector1">
            <a:avLst/>
          </a:prstGeom>
          <a:noFill/>
          <a:ln w="38100" cap="flat" cmpd="sng">
            <a:solidFill>
              <a:srgbClr val="00FF00"/>
            </a:solidFill>
            <a:prstDash val="solid"/>
            <a:round/>
            <a:headEnd type="none" w="lg" len="lg"/>
            <a:tailEnd type="triangle" w="lg" len="lg"/>
          </a:ln>
        </p:spPr>
      </p:cxnSp>
      <p:pic>
        <p:nvPicPr>
          <p:cNvPr id="405" name="Shape 405"/>
          <p:cNvPicPr preferRelativeResize="0"/>
          <p:nvPr/>
        </p:nvPicPr>
        <p:blipFill>
          <a:blip r:embed="rId4">
            <a:alphaModFix/>
          </a:blip>
          <a:stretch>
            <a:fillRect/>
          </a:stretch>
        </p:blipFill>
        <p:spPr>
          <a:xfrm>
            <a:off x="30197284" y="13574760"/>
            <a:ext cx="5768162" cy="1476960"/>
          </a:xfrm>
          <a:prstGeom prst="rect">
            <a:avLst/>
          </a:prstGeom>
          <a:noFill/>
          <a:ln>
            <a:noFill/>
          </a:ln>
        </p:spPr>
      </p:pic>
      <p:pic>
        <p:nvPicPr>
          <p:cNvPr id="406" name="Shape 406"/>
          <p:cNvPicPr preferRelativeResize="0"/>
          <p:nvPr/>
        </p:nvPicPr>
        <p:blipFill>
          <a:blip r:embed="rId5">
            <a:alphaModFix/>
          </a:blip>
          <a:stretch>
            <a:fillRect/>
          </a:stretch>
        </p:blipFill>
        <p:spPr>
          <a:xfrm>
            <a:off x="32581373" y="25743362"/>
            <a:ext cx="5768159" cy="1418981"/>
          </a:xfrm>
          <a:prstGeom prst="rect">
            <a:avLst/>
          </a:prstGeom>
          <a:noFill/>
          <a:ln>
            <a:noFill/>
          </a:ln>
        </p:spPr>
      </p:pic>
      <p:pic>
        <p:nvPicPr>
          <p:cNvPr id="407" name="Shape 407"/>
          <p:cNvPicPr preferRelativeResize="0"/>
          <p:nvPr/>
        </p:nvPicPr>
        <p:blipFill>
          <a:blip r:embed="rId6">
            <a:alphaModFix/>
          </a:blip>
          <a:stretch>
            <a:fillRect/>
          </a:stretch>
        </p:blipFill>
        <p:spPr>
          <a:xfrm>
            <a:off x="33039055" y="29520602"/>
            <a:ext cx="5768159" cy="1248677"/>
          </a:xfrm>
          <a:prstGeom prst="rect">
            <a:avLst/>
          </a:prstGeom>
          <a:noFill/>
          <a:ln>
            <a:noFill/>
          </a:ln>
        </p:spPr>
      </p:pic>
      <p:sp>
        <p:nvSpPr>
          <p:cNvPr id="408" name="Shape 408"/>
          <p:cNvSpPr txBox="1"/>
          <p:nvPr/>
        </p:nvSpPr>
        <p:spPr>
          <a:xfrm>
            <a:off x="38722774" y="29316360"/>
            <a:ext cx="8112913" cy="3697920"/>
          </a:xfrm>
          <a:prstGeom prst="rect">
            <a:avLst/>
          </a:prstGeom>
          <a:noFill/>
          <a:ln>
            <a:noFill/>
          </a:ln>
        </p:spPr>
        <p:txBody>
          <a:bodyPr lIns="368680" tIns="368680" rIns="368680" bIns="368680" anchor="t" anchorCtr="0">
            <a:noAutofit/>
          </a:bodyPr>
          <a:lstStyle/>
          <a:p>
            <a:pPr>
              <a:lnSpc>
                <a:spcPct val="90000"/>
              </a:lnSpc>
            </a:pPr>
            <a:r>
              <a:rPr lang="en-US" sz="9700">
                <a:solidFill>
                  <a:srgbClr val="FF9900"/>
                </a:solidFill>
                <a:latin typeface="Proxima Nova"/>
                <a:ea typeface="Proxima Nova"/>
                <a:cs typeface="Proxima Nova"/>
                <a:sym typeface="Proxima Nova"/>
              </a:rPr>
              <a:t>Time (s)</a:t>
            </a:r>
          </a:p>
          <a:p>
            <a:endParaRPr/>
          </a:p>
        </p:txBody>
      </p:sp>
      <p:sp>
        <p:nvSpPr>
          <p:cNvPr id="409" name="Shape 409"/>
          <p:cNvSpPr txBox="1"/>
          <p:nvPr/>
        </p:nvSpPr>
        <p:spPr>
          <a:xfrm>
            <a:off x="3057736" y="22398480"/>
            <a:ext cx="9116494" cy="3697920"/>
          </a:xfrm>
          <a:prstGeom prst="rect">
            <a:avLst/>
          </a:prstGeom>
          <a:noFill/>
          <a:ln>
            <a:noFill/>
          </a:ln>
        </p:spPr>
        <p:txBody>
          <a:bodyPr lIns="368680" tIns="368680" rIns="368680" bIns="368680" anchor="t" anchorCtr="0">
            <a:noAutofit/>
          </a:bodyPr>
          <a:lstStyle/>
          <a:p>
            <a:pPr>
              <a:lnSpc>
                <a:spcPct val="90000"/>
              </a:lnSpc>
            </a:pPr>
            <a:r>
              <a:rPr lang="en-US" sz="9700">
                <a:solidFill>
                  <a:srgbClr val="FF9900"/>
                </a:solidFill>
                <a:latin typeface="Proxima Nova"/>
                <a:ea typeface="Proxima Nova"/>
                <a:cs typeface="Proxima Nova"/>
                <a:sym typeface="Proxima Nova"/>
              </a:rPr>
              <a:t>MTJr theta (rad)</a:t>
            </a:r>
          </a:p>
          <a:p>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Shape 414"/>
          <p:cNvPicPr preferRelativeResize="0"/>
          <p:nvPr/>
        </p:nvPicPr>
        <p:blipFill rotWithShape="1">
          <a:blip r:embed="rId3">
            <a:alphaModFix/>
          </a:blip>
          <a:srcRect b="4770"/>
          <a:stretch/>
        </p:blipFill>
        <p:spPr>
          <a:xfrm>
            <a:off x="11523811" y="9870843"/>
            <a:ext cx="32367389" cy="22791835"/>
          </a:xfrm>
          <a:prstGeom prst="rect">
            <a:avLst/>
          </a:prstGeom>
          <a:noFill/>
          <a:ln>
            <a:noFill/>
          </a:ln>
        </p:spPr>
      </p:pic>
      <p:sp>
        <p:nvSpPr>
          <p:cNvPr id="415" name="Shape 415"/>
          <p:cNvSpPr txBox="1">
            <a:spLocks noGrp="1"/>
          </p:cNvSpPr>
          <p:nvPr>
            <p:ph type="title"/>
          </p:nvPr>
        </p:nvSpPr>
        <p:spPr>
          <a:xfrm>
            <a:off x="4389122" y="131825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Pre-Layout vs Post-Layout </a:t>
            </a:r>
          </a:p>
          <a:p>
            <a:pPr>
              <a:buSzPct val="25000"/>
            </a:pPr>
            <a:endParaRPr>
              <a:latin typeface="Proxima Nova"/>
              <a:ea typeface="Proxima Nova"/>
              <a:cs typeface="Proxima Nova"/>
              <a:sym typeface="Proxima Nova"/>
            </a:endParaRPr>
          </a:p>
        </p:txBody>
      </p:sp>
      <p:sp>
        <p:nvSpPr>
          <p:cNvPr id="416" name="Shape 416"/>
          <p:cNvSpPr txBox="1">
            <a:spLocks noGrp="1"/>
          </p:cNvSpPr>
          <p:nvPr>
            <p:ph type="body" idx="4"/>
          </p:nvPr>
        </p:nvSpPr>
        <p:spPr>
          <a:xfrm>
            <a:off x="3531710" y="4873560"/>
            <a:ext cx="15240609" cy="25986240"/>
          </a:xfrm>
          <a:prstGeom prst="rect">
            <a:avLst/>
          </a:prstGeom>
          <a:noFill/>
          <a:ln>
            <a:noFill/>
          </a:ln>
        </p:spPr>
        <p:txBody>
          <a:bodyPr lIns="491473" tIns="245686" rIns="491473" bIns="245686" anchor="t" anchorCtr="0">
            <a:noAutofit/>
          </a:bodyPr>
          <a:lstStyle/>
          <a:p>
            <a:pPr marL="0" indent="-281677">
              <a:spcBef>
                <a:spcPts val="0"/>
              </a:spcBef>
              <a:buClr>
                <a:schemeClr val="dk1"/>
              </a:buClr>
              <a:buSzPct val="39285"/>
              <a:buNone/>
            </a:pPr>
            <a:r>
              <a:rPr lang="en-US">
                <a:solidFill>
                  <a:srgbClr val="00B5B5"/>
                </a:solidFill>
                <a:latin typeface="Proxima Nova"/>
                <a:ea typeface="Proxima Nova"/>
                <a:cs typeface="Proxima Nova"/>
                <a:sym typeface="Proxima Nova"/>
              </a:rPr>
              <a:t>Read Path Delay Comparison</a:t>
            </a:r>
          </a:p>
        </p:txBody>
      </p:sp>
      <p:sp>
        <p:nvSpPr>
          <p:cNvPr id="417" name="Shape 417"/>
          <p:cNvSpPr txBox="1"/>
          <p:nvPr/>
        </p:nvSpPr>
        <p:spPr>
          <a:xfrm>
            <a:off x="38722774" y="29316360"/>
            <a:ext cx="8112913" cy="3697920"/>
          </a:xfrm>
          <a:prstGeom prst="rect">
            <a:avLst/>
          </a:prstGeom>
          <a:noFill/>
          <a:ln>
            <a:noFill/>
          </a:ln>
        </p:spPr>
        <p:txBody>
          <a:bodyPr lIns="368680" tIns="368680" rIns="368680" bIns="368680" anchor="t" anchorCtr="0">
            <a:noAutofit/>
          </a:bodyPr>
          <a:lstStyle/>
          <a:p>
            <a:pPr>
              <a:lnSpc>
                <a:spcPct val="90000"/>
              </a:lnSpc>
            </a:pPr>
            <a:r>
              <a:rPr lang="en-US" sz="9700">
                <a:solidFill>
                  <a:srgbClr val="FF9900"/>
                </a:solidFill>
                <a:latin typeface="Proxima Nova"/>
                <a:ea typeface="Proxima Nova"/>
                <a:cs typeface="Proxima Nova"/>
                <a:sym typeface="Proxima Nova"/>
              </a:rPr>
              <a:t>Time (s)</a:t>
            </a:r>
          </a:p>
          <a:p>
            <a:endParaRPr/>
          </a:p>
        </p:txBody>
      </p:sp>
      <p:sp>
        <p:nvSpPr>
          <p:cNvPr id="418" name="Shape 418"/>
          <p:cNvSpPr txBox="1"/>
          <p:nvPr/>
        </p:nvSpPr>
        <p:spPr>
          <a:xfrm>
            <a:off x="11523811" y="24331080"/>
            <a:ext cx="3233282" cy="3697920"/>
          </a:xfrm>
          <a:prstGeom prst="rect">
            <a:avLst/>
          </a:prstGeom>
          <a:noFill/>
          <a:ln>
            <a:noFill/>
          </a:ln>
        </p:spPr>
        <p:txBody>
          <a:bodyPr lIns="368680" tIns="368680" rIns="368680" bIns="368680" anchor="t" anchorCtr="0">
            <a:noAutofit/>
          </a:bodyPr>
          <a:lstStyle/>
          <a:p>
            <a:pPr>
              <a:lnSpc>
                <a:spcPct val="90000"/>
              </a:lnSpc>
            </a:pPr>
            <a:r>
              <a:rPr lang="en-US" sz="9700">
                <a:solidFill>
                  <a:srgbClr val="FF9900"/>
                </a:solidFill>
                <a:latin typeface="Proxima Nova"/>
                <a:ea typeface="Proxima Nova"/>
                <a:cs typeface="Proxima Nova"/>
                <a:sym typeface="Proxima Nova"/>
              </a:rPr>
              <a:t>Q</a:t>
            </a:r>
          </a:p>
          <a:p>
            <a:endParaRPr/>
          </a:p>
        </p:txBody>
      </p:sp>
      <p:sp>
        <p:nvSpPr>
          <p:cNvPr id="419" name="Shape 419"/>
          <p:cNvSpPr txBox="1"/>
          <p:nvPr/>
        </p:nvSpPr>
        <p:spPr>
          <a:xfrm>
            <a:off x="11132659" y="13484040"/>
            <a:ext cx="3233282" cy="3697920"/>
          </a:xfrm>
          <a:prstGeom prst="rect">
            <a:avLst/>
          </a:prstGeom>
          <a:noFill/>
          <a:ln>
            <a:noFill/>
          </a:ln>
        </p:spPr>
        <p:txBody>
          <a:bodyPr lIns="368680" tIns="368680" rIns="368680" bIns="368680" anchor="t" anchorCtr="0">
            <a:noAutofit/>
          </a:bodyPr>
          <a:lstStyle/>
          <a:p>
            <a:pPr>
              <a:lnSpc>
                <a:spcPct val="90000"/>
              </a:lnSpc>
            </a:pPr>
            <a:r>
              <a:rPr lang="en-US" sz="9700">
                <a:solidFill>
                  <a:srgbClr val="FF9900"/>
                </a:solidFill>
                <a:latin typeface="Proxima Nova"/>
                <a:ea typeface="Proxima Nova"/>
                <a:cs typeface="Proxima Nova"/>
                <a:sym typeface="Proxima Nova"/>
              </a:rPr>
              <a:t>SE</a:t>
            </a:r>
          </a:p>
          <a:p>
            <a:endParaRPr/>
          </a:p>
        </p:txBody>
      </p:sp>
      <p:sp>
        <p:nvSpPr>
          <p:cNvPr id="420" name="Shape 420"/>
          <p:cNvSpPr txBox="1"/>
          <p:nvPr/>
        </p:nvSpPr>
        <p:spPr>
          <a:xfrm>
            <a:off x="21004720" y="7193400"/>
            <a:ext cx="21676925" cy="5875200"/>
          </a:xfrm>
          <a:prstGeom prst="rect">
            <a:avLst/>
          </a:prstGeom>
          <a:noFill/>
          <a:ln>
            <a:noFill/>
          </a:ln>
        </p:spPr>
        <p:txBody>
          <a:bodyPr lIns="368680" tIns="368680" rIns="368680" bIns="368680" anchor="t" anchorCtr="0">
            <a:noAutofit/>
          </a:bodyPr>
          <a:lstStyle/>
          <a:p>
            <a:r>
              <a:rPr lang="en-US">
                <a:solidFill>
                  <a:srgbClr val="9FC5E8"/>
                </a:solidFill>
              </a:rPr>
              <a:t>Figure 18: Read Path Simulation with Parasitics and without overlapped</a:t>
            </a:r>
          </a:p>
        </p:txBody>
      </p:sp>
      <p:pic>
        <p:nvPicPr>
          <p:cNvPr id="421" name="Shape 421"/>
          <p:cNvPicPr preferRelativeResize="0"/>
          <p:nvPr/>
        </p:nvPicPr>
        <p:blipFill>
          <a:blip r:embed="rId4">
            <a:alphaModFix/>
          </a:blip>
          <a:stretch>
            <a:fillRect/>
          </a:stretch>
        </p:blipFill>
        <p:spPr>
          <a:xfrm>
            <a:off x="31304032" y="16846080"/>
            <a:ext cx="5270959" cy="1275360"/>
          </a:xfrm>
          <a:prstGeom prst="rect">
            <a:avLst/>
          </a:prstGeom>
          <a:noFill/>
          <a:ln>
            <a:noFill/>
          </a:ln>
        </p:spPr>
      </p:pic>
      <p:pic>
        <p:nvPicPr>
          <p:cNvPr id="422" name="Shape 422"/>
          <p:cNvPicPr preferRelativeResize="0"/>
          <p:nvPr/>
        </p:nvPicPr>
        <p:blipFill>
          <a:blip r:embed="rId5">
            <a:alphaModFix/>
          </a:blip>
          <a:stretch>
            <a:fillRect/>
          </a:stretch>
        </p:blipFill>
        <p:spPr>
          <a:xfrm>
            <a:off x="32187790" y="23413200"/>
            <a:ext cx="5270963" cy="1216061"/>
          </a:xfrm>
          <a:prstGeom prst="rect">
            <a:avLst/>
          </a:prstGeom>
          <a:noFill/>
          <a:ln>
            <a:noFill/>
          </a:ln>
        </p:spPr>
      </p:pic>
      <p:pic>
        <p:nvPicPr>
          <p:cNvPr id="423" name="Shape 423"/>
          <p:cNvPicPr preferRelativeResize="0"/>
          <p:nvPr/>
        </p:nvPicPr>
        <p:blipFill>
          <a:blip r:embed="rId6">
            <a:alphaModFix/>
          </a:blip>
          <a:stretch>
            <a:fillRect/>
          </a:stretch>
        </p:blipFill>
        <p:spPr>
          <a:xfrm>
            <a:off x="32187790" y="29316355"/>
            <a:ext cx="5270963" cy="1291862"/>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Shape 428"/>
          <p:cNvPicPr preferRelativeResize="0"/>
          <p:nvPr/>
        </p:nvPicPr>
        <p:blipFill>
          <a:blip r:embed="rId3">
            <a:alphaModFix amt="21000"/>
          </a:blip>
          <a:stretch>
            <a:fillRect/>
          </a:stretch>
        </p:blipFill>
        <p:spPr>
          <a:xfrm>
            <a:off x="0" y="3"/>
            <a:ext cx="43891200" cy="32918395"/>
          </a:xfrm>
          <a:prstGeom prst="rect">
            <a:avLst/>
          </a:prstGeom>
          <a:noFill/>
          <a:ln>
            <a:noFill/>
          </a:ln>
        </p:spPr>
      </p:pic>
      <p:sp>
        <p:nvSpPr>
          <p:cNvPr id="429" name="Shape 429"/>
          <p:cNvSpPr txBox="1">
            <a:spLocks noGrp="1"/>
          </p:cNvSpPr>
          <p:nvPr>
            <p:ph type="title"/>
          </p:nvPr>
        </p:nvSpPr>
        <p:spPr>
          <a:xfrm>
            <a:off x="4389122" y="131825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Conclusion</a:t>
            </a:r>
          </a:p>
          <a:p>
            <a:pPr>
              <a:buSzPct val="25000"/>
            </a:pPr>
            <a:endParaRPr>
              <a:latin typeface="Proxima Nova"/>
              <a:ea typeface="Proxima Nova"/>
              <a:cs typeface="Proxima Nova"/>
              <a:sym typeface="Proxima Nova"/>
            </a:endParaRPr>
          </a:p>
        </p:txBody>
      </p:sp>
      <p:sp>
        <p:nvSpPr>
          <p:cNvPr id="430" name="Shape 430"/>
          <p:cNvSpPr txBox="1">
            <a:spLocks noGrp="1"/>
          </p:cNvSpPr>
          <p:nvPr>
            <p:ph type="body" idx="4"/>
          </p:nvPr>
        </p:nvSpPr>
        <p:spPr>
          <a:xfrm>
            <a:off x="3531710" y="4873560"/>
            <a:ext cx="38319739" cy="25986240"/>
          </a:xfrm>
          <a:prstGeom prst="rect">
            <a:avLst/>
          </a:prstGeom>
          <a:noFill/>
          <a:ln>
            <a:noFill/>
          </a:ln>
        </p:spPr>
        <p:txBody>
          <a:bodyPr lIns="491473" tIns="245686" rIns="491473" bIns="245686" anchor="t" anchorCtr="0">
            <a:noAutofit/>
          </a:bodyPr>
          <a:lstStyle/>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Low delay corresponded with low failure rate and thus high reliability.</a:t>
            </a:r>
          </a:p>
          <a:p>
            <a:pPr marL="0" indent="0">
              <a:spcBef>
                <a:spcPts val="0"/>
              </a:spcBef>
              <a:buNone/>
            </a:pPr>
            <a:endParaRPr>
              <a:solidFill>
                <a:srgbClr val="00B5B5"/>
              </a:solidFill>
              <a:latin typeface="Proxima Nova"/>
              <a:ea typeface="Proxima Nova"/>
              <a:cs typeface="Proxima Nova"/>
              <a:sym typeface="Proxima Nova"/>
            </a:endParaRPr>
          </a:p>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High area and high power consumption corresponded with low failure rate. However, higher area and higher power imply higher cost so there was a tradeoff in the optimization.</a:t>
            </a:r>
          </a:p>
          <a:p>
            <a:pPr marL="0" indent="0">
              <a:spcBef>
                <a:spcPts val="0"/>
              </a:spcBef>
              <a:buNone/>
            </a:pPr>
            <a:endParaRPr>
              <a:solidFill>
                <a:srgbClr val="00B5B5"/>
              </a:solidFill>
              <a:latin typeface="Proxima Nova"/>
              <a:ea typeface="Proxima Nova"/>
              <a:cs typeface="Proxima Nova"/>
              <a:sym typeface="Proxima Nova"/>
            </a:endParaRPr>
          </a:p>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Larger increases in width were needed in the write path than the read path for similar improvements in reliability. </a:t>
            </a:r>
          </a:p>
          <a:p>
            <a:pPr marL="0" indent="0">
              <a:spcBef>
                <a:spcPts val="0"/>
              </a:spcBef>
              <a:buNone/>
            </a:pPr>
            <a:endParaRPr>
              <a:solidFill>
                <a:srgbClr val="00B5B5"/>
              </a:solidFill>
              <a:latin typeface="Proxima Nova"/>
              <a:ea typeface="Proxima Nova"/>
              <a:cs typeface="Proxima Nova"/>
              <a:sym typeface="Proxima Nova"/>
            </a:endParaRPr>
          </a:p>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Focus of future research on this subject will be on the improvement of the layout design to minimize area.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title"/>
          </p:nvPr>
        </p:nvSpPr>
        <p:spPr>
          <a:xfrm>
            <a:off x="4389122" y="131825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Acknowledgments</a:t>
            </a:r>
          </a:p>
          <a:p>
            <a:pPr>
              <a:buSzPct val="25000"/>
            </a:pPr>
            <a:endParaRPr>
              <a:latin typeface="Proxima Nova"/>
              <a:ea typeface="Proxima Nova"/>
              <a:cs typeface="Proxima Nova"/>
              <a:sym typeface="Proxima Nova"/>
            </a:endParaRPr>
          </a:p>
        </p:txBody>
      </p:sp>
      <p:sp>
        <p:nvSpPr>
          <p:cNvPr id="436" name="Shape 436"/>
          <p:cNvSpPr txBox="1">
            <a:spLocks noGrp="1"/>
          </p:cNvSpPr>
          <p:nvPr>
            <p:ph type="body" idx="4"/>
          </p:nvPr>
        </p:nvSpPr>
        <p:spPr>
          <a:xfrm>
            <a:off x="3849222" y="6382680"/>
            <a:ext cx="36192665" cy="25986240"/>
          </a:xfrm>
          <a:prstGeom prst="rect">
            <a:avLst/>
          </a:prstGeom>
          <a:noFill/>
          <a:ln>
            <a:noFill/>
          </a:ln>
        </p:spPr>
        <p:txBody>
          <a:bodyPr lIns="491473" tIns="245686" rIns="491473" bIns="245686" anchor="t" anchorCtr="0">
            <a:noAutofit/>
          </a:bodyPr>
          <a:lstStyle/>
          <a:p>
            <a:pPr marL="0" indent="0" algn="ctr">
              <a:spcBef>
                <a:spcPts val="0"/>
              </a:spcBef>
              <a:buNone/>
            </a:pPr>
            <a:r>
              <a:rPr lang="en-US">
                <a:solidFill>
                  <a:srgbClr val="00B5B5"/>
                </a:solidFill>
                <a:latin typeface="Proxima Nova"/>
                <a:ea typeface="Proxima Nova"/>
                <a:cs typeface="Proxima Nova"/>
                <a:sym typeface="Proxima Nova"/>
              </a:rPr>
              <a:t> </a:t>
            </a:r>
          </a:p>
          <a:p>
            <a:pPr marL="0" indent="0" algn="ctr">
              <a:spcBef>
                <a:spcPts val="0"/>
              </a:spcBef>
              <a:buNone/>
            </a:pPr>
            <a:r>
              <a:rPr lang="en-US">
                <a:solidFill>
                  <a:srgbClr val="00B5B5"/>
                </a:solidFill>
                <a:latin typeface="Proxima Nova"/>
                <a:ea typeface="Proxima Nova"/>
                <a:cs typeface="Proxima Nova"/>
                <a:sym typeface="Proxima Nova"/>
              </a:rPr>
              <a:t>Thank you to Dr. Hamid Mahmoodi, Ali Attaran, and Tyler Sheaves for mentoring us in this project with technical, aesthetic, and presentation guidance. Thank you to Synopsys for providing EDA licenses to NECRL and to DARPA for continued funding for this research. We are very grateful for this opportunity brought to us by Dr. Amelito Enriquez and the ASPIRES program.</a:t>
            </a:r>
            <a:br>
              <a:rPr lang="en-US">
                <a:solidFill>
                  <a:srgbClr val="00B5B5"/>
                </a:solidFill>
                <a:latin typeface="Proxima Nova"/>
                <a:ea typeface="Proxima Nova"/>
                <a:cs typeface="Proxima Nova"/>
                <a:sym typeface="Proxima Nova"/>
              </a:rPr>
            </a:br>
            <a:r>
              <a:rPr lang="en-US">
                <a:solidFill>
                  <a:srgbClr val="00B5B5"/>
                </a:solidFill>
                <a:latin typeface="Proxima Nova"/>
                <a:ea typeface="Proxima Nova"/>
                <a:cs typeface="Proxima Nova"/>
                <a:sym typeface="Proxima Nova"/>
              </a:rPr>
              <a:t/>
            </a:r>
            <a:br>
              <a:rPr lang="en-US">
                <a:solidFill>
                  <a:srgbClr val="00B5B5"/>
                </a:solidFill>
                <a:latin typeface="Proxima Nova"/>
                <a:ea typeface="Proxima Nova"/>
                <a:cs typeface="Proxima Nova"/>
                <a:sym typeface="Proxima Nova"/>
              </a:rPr>
            </a:br>
            <a:r>
              <a:rPr lang="en-US">
                <a:solidFill>
                  <a:srgbClr val="00B5B5"/>
                </a:solidFill>
                <a:latin typeface="Proxima Nova"/>
                <a:ea typeface="Proxima Nova"/>
                <a:cs typeface="Proxima Nova"/>
                <a:sym typeface="Proxima Nova"/>
              </a:rPr>
              <a:t/>
            </a:r>
            <a:br>
              <a:rPr lang="en-US">
                <a:solidFill>
                  <a:srgbClr val="00B5B5"/>
                </a:solidFill>
                <a:latin typeface="Proxima Nova"/>
                <a:ea typeface="Proxima Nova"/>
                <a:cs typeface="Proxima Nova"/>
                <a:sym typeface="Proxima Nova"/>
              </a:rPr>
            </a:br>
            <a:endParaRPr lang="en-US">
              <a:solidFill>
                <a:srgbClr val="00B5B5"/>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title"/>
          </p:nvPr>
        </p:nvSpPr>
        <p:spPr>
          <a:xfrm>
            <a:off x="4267200" y="2743200"/>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References</a:t>
            </a:r>
          </a:p>
          <a:p>
            <a:pPr>
              <a:buSzPct val="25000"/>
            </a:pPr>
            <a:endParaRPr>
              <a:latin typeface="Proxima Nova"/>
              <a:ea typeface="Proxima Nova"/>
              <a:cs typeface="Proxima Nova"/>
              <a:sym typeface="Proxima Nova"/>
            </a:endParaRPr>
          </a:p>
        </p:txBody>
      </p:sp>
      <p:sp>
        <p:nvSpPr>
          <p:cNvPr id="442" name="Shape 442"/>
          <p:cNvSpPr txBox="1">
            <a:spLocks noGrp="1"/>
          </p:cNvSpPr>
          <p:nvPr>
            <p:ph type="body" idx="4"/>
          </p:nvPr>
        </p:nvSpPr>
        <p:spPr>
          <a:xfrm>
            <a:off x="3409788" y="6298502"/>
            <a:ext cx="39310357" cy="25986240"/>
          </a:xfrm>
          <a:prstGeom prst="rect">
            <a:avLst/>
          </a:prstGeom>
          <a:noFill/>
          <a:ln>
            <a:noFill/>
          </a:ln>
        </p:spPr>
        <p:txBody>
          <a:bodyPr lIns="491473" tIns="245686" rIns="491473" bIns="245686" anchor="t" anchorCtr="0">
            <a:noAutofit/>
          </a:bodyPr>
          <a:lstStyle/>
          <a:p>
            <a:pPr marL="0" indent="0">
              <a:spcBef>
                <a:spcPts val="0"/>
              </a:spcBef>
              <a:buNone/>
            </a:pPr>
            <a:r>
              <a:rPr lang="en-US">
                <a:solidFill>
                  <a:srgbClr val="00B5B5"/>
                </a:solidFill>
                <a:latin typeface="Proxima Nova"/>
                <a:ea typeface="Proxima Nova"/>
                <a:cs typeface="Proxima Nova"/>
                <a:sym typeface="Proxima Nova"/>
              </a:rPr>
              <a:t> </a:t>
            </a:r>
          </a:p>
          <a:p>
            <a:pPr marL="0" indent="0">
              <a:spcBef>
                <a:spcPts val="0"/>
              </a:spcBef>
              <a:buNone/>
            </a:pPr>
            <a:r>
              <a:rPr lang="en-US" sz="7300">
                <a:solidFill>
                  <a:srgbClr val="00B5B5"/>
                </a:solidFill>
                <a:latin typeface="Proxima Nova"/>
                <a:ea typeface="Proxima Nova"/>
                <a:cs typeface="Proxima Nova"/>
                <a:sym typeface="Proxima Nova"/>
              </a:rPr>
              <a:t>[1] H. Mahmoodi, A. Attaran, T. Sheaves, “Design of a Non-Volatile Latch using Resistive Memory Technology” </a:t>
            </a:r>
            <a:br>
              <a:rPr lang="en-US" sz="7300">
                <a:solidFill>
                  <a:srgbClr val="00B5B5"/>
                </a:solidFill>
                <a:latin typeface="Proxima Nova"/>
                <a:ea typeface="Proxima Nova"/>
                <a:cs typeface="Proxima Nova"/>
                <a:sym typeface="Proxima Nova"/>
              </a:rPr>
            </a:br>
            <a:r>
              <a:rPr lang="en-US" sz="7300">
                <a:solidFill>
                  <a:srgbClr val="00B5B5"/>
                </a:solidFill>
                <a:latin typeface="Proxima Nova"/>
                <a:ea typeface="Proxima Nova"/>
                <a:cs typeface="Proxima Nova"/>
                <a:sym typeface="Proxima Nova"/>
              </a:rPr>
              <a:t>[2] H. Mahmoodi, S. Srinivasan Lakshmipuramᐩ, M. Aora, Y. Asgarieh, H. Homayoun, B. Lin and D. M. Tullsen “Resisitive Computation: A Critique.” IEEE COMPUTER ARCHITECTURE LETTERS, VOL. 13 NO.2, JULY-DECEMBER 2014</a:t>
            </a:r>
            <a:br>
              <a:rPr lang="en-US" sz="7300">
                <a:solidFill>
                  <a:srgbClr val="00B5B5"/>
                </a:solidFill>
                <a:latin typeface="Proxima Nova"/>
                <a:ea typeface="Proxima Nova"/>
                <a:cs typeface="Proxima Nova"/>
                <a:sym typeface="Proxima Nova"/>
              </a:rPr>
            </a:br>
            <a:r>
              <a:rPr lang="en-US" sz="7300">
                <a:solidFill>
                  <a:srgbClr val="00B5B5"/>
                </a:solidFill>
                <a:latin typeface="Proxima Nova"/>
                <a:ea typeface="Proxima Nova"/>
                <a:cs typeface="Proxima Nova"/>
                <a:sym typeface="Proxima Nova"/>
              </a:rPr>
              <a:t>[3] W. Zhao, E. Belhaire and C. Chappert “Spin-MTJ based Non-Volatile Flip-Flop.”</a:t>
            </a:r>
            <a:br>
              <a:rPr lang="en-US" sz="7300">
                <a:solidFill>
                  <a:srgbClr val="00B5B5"/>
                </a:solidFill>
                <a:latin typeface="Proxima Nova"/>
                <a:ea typeface="Proxima Nova"/>
                <a:cs typeface="Proxima Nova"/>
                <a:sym typeface="Proxima Nova"/>
              </a:rPr>
            </a:br>
            <a:r>
              <a:rPr lang="en-US" sz="7300">
                <a:solidFill>
                  <a:srgbClr val="00B5B5"/>
                </a:solidFill>
                <a:latin typeface="Proxima Nova"/>
                <a:ea typeface="Proxima Nova"/>
                <a:cs typeface="Proxima Nova"/>
                <a:sym typeface="Proxima Nova"/>
              </a:rPr>
              <a:t>Proceedings of the 7th IEEE International Conference on Nanotechnology August 2-5 </a:t>
            </a:r>
            <a:br>
              <a:rPr lang="en-US" sz="7300">
                <a:solidFill>
                  <a:srgbClr val="00B5B5"/>
                </a:solidFill>
                <a:latin typeface="Proxima Nova"/>
                <a:ea typeface="Proxima Nova"/>
                <a:cs typeface="Proxima Nova"/>
                <a:sym typeface="Proxima Nova"/>
              </a:rPr>
            </a:br>
            <a:r>
              <a:rPr lang="en-US" sz="7300">
                <a:solidFill>
                  <a:srgbClr val="00B5B5"/>
                </a:solidFill>
                <a:latin typeface="Proxima Nova"/>
                <a:ea typeface="Proxima Nova"/>
                <a:cs typeface="Proxima Nova"/>
                <a:sym typeface="Proxima Nova"/>
              </a:rPr>
              <a:t>2007, Hong Kong</a:t>
            </a:r>
            <a:br>
              <a:rPr lang="en-US" sz="7300">
                <a:solidFill>
                  <a:srgbClr val="00B5B5"/>
                </a:solidFill>
                <a:latin typeface="Proxima Nova"/>
                <a:ea typeface="Proxima Nova"/>
                <a:cs typeface="Proxima Nova"/>
                <a:sym typeface="Proxima Nova"/>
              </a:rPr>
            </a:br>
            <a:r>
              <a:rPr lang="en-US" sz="7300">
                <a:solidFill>
                  <a:srgbClr val="00B5B5"/>
                </a:solidFill>
                <a:latin typeface="Proxima Nova"/>
                <a:ea typeface="Proxima Nova"/>
                <a:cs typeface="Proxima Nova"/>
                <a:sym typeface="Proxima Nova"/>
              </a:rPr>
              <a:t>[4]Wicht, Bernhard, Thomas Nirschl, and Doris Schmitt-Landsiedel. "Yield and Speed Optimization of a Latch-Type Voltage Sense Amplifier." IEEE JOURNAL OF SOLID-STATE CIRCUITS , VOL.39 NO.07, JULY 2004</a:t>
            </a:r>
            <a:br>
              <a:rPr lang="en-US" sz="7300">
                <a:solidFill>
                  <a:srgbClr val="00B5B5"/>
                </a:solidFill>
                <a:latin typeface="Proxima Nova"/>
                <a:ea typeface="Proxima Nova"/>
                <a:cs typeface="Proxima Nova"/>
                <a:sym typeface="Proxima Nova"/>
              </a:rPr>
            </a:br>
            <a:r>
              <a:rPr lang="en-US" sz="7300">
                <a:solidFill>
                  <a:srgbClr val="00B5B5"/>
                </a:solidFill>
                <a:latin typeface="Proxima Nova"/>
                <a:ea typeface="Proxima Nova"/>
                <a:cs typeface="Proxima Nova"/>
                <a:sym typeface="Proxima Nova"/>
              </a:rPr>
              <a:t>[5]Welser, Jeffrey, S.A. Wolf, and Phaedon Avouris. " 282 CHAPTER 8 APPLICATIONS: NANOELECTRONICS AND NANOMAGNETICS ." Nanotechnology Research Directions for Societal Needs in 2020. London: Springer Dordrecht, 2011. </a:t>
            </a:r>
            <a:br>
              <a:rPr lang="en-US" sz="7300">
                <a:solidFill>
                  <a:srgbClr val="00B5B5"/>
                </a:solidFill>
                <a:latin typeface="Proxima Nova"/>
                <a:ea typeface="Proxima Nova"/>
                <a:cs typeface="Proxima Nova"/>
                <a:sym typeface="Proxima Nova"/>
              </a:rPr>
            </a:br>
            <a:r>
              <a:rPr lang="en-US" sz="7300">
                <a:solidFill>
                  <a:srgbClr val="00B5B5"/>
                </a:solidFill>
                <a:latin typeface="Proxima Nova"/>
                <a:ea typeface="Proxima Nova"/>
                <a:cs typeface="Proxima Nova"/>
                <a:sym typeface="Proxima Nova"/>
              </a:rPr>
              <a:t/>
            </a:r>
            <a:br>
              <a:rPr lang="en-US" sz="7300">
                <a:solidFill>
                  <a:srgbClr val="00B5B5"/>
                </a:solidFill>
                <a:latin typeface="Proxima Nova"/>
                <a:ea typeface="Proxima Nova"/>
                <a:cs typeface="Proxima Nova"/>
                <a:sym typeface="Proxima Nova"/>
              </a:rPr>
            </a:br>
            <a:endParaRPr lang="en-US" sz="7300">
              <a:solidFill>
                <a:srgbClr val="00B5B5"/>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081A5"/>
            </a:gs>
            <a:gs pos="47000">
              <a:srgbClr val="007DEA"/>
            </a:gs>
            <a:gs pos="100000">
              <a:srgbClr val="5DE8D6"/>
            </a:gs>
          </a:gsLst>
          <a:lin ang="16200038" scaled="0"/>
        </a:gradFill>
        <a:effectLst/>
      </p:bgPr>
    </p:bg>
    <p:spTree>
      <p:nvGrpSpPr>
        <p:cNvPr id="1" name="Shape 123"/>
        <p:cNvGrpSpPr/>
        <p:nvPr/>
      </p:nvGrpSpPr>
      <p:grpSpPr>
        <a:xfrm>
          <a:off x="0" y="0"/>
          <a:ext cx="0" cy="0"/>
          <a:chOff x="0" y="0"/>
          <a:chExt cx="0" cy="0"/>
        </a:xfrm>
      </p:grpSpPr>
      <p:sp>
        <p:nvSpPr>
          <p:cNvPr id="124" name="Shape 124"/>
          <p:cNvSpPr/>
          <p:nvPr/>
        </p:nvSpPr>
        <p:spPr>
          <a:xfrm>
            <a:off x="11595028" y="5464901"/>
            <a:ext cx="10047002" cy="26742902"/>
          </a:xfrm>
          <a:prstGeom prst="roundRect">
            <a:avLst>
              <a:gd name="adj" fmla="val 8742"/>
            </a:avLst>
          </a:prstGeom>
          <a:solidFill>
            <a:srgbClr val="FFFFFF"/>
          </a:solidFill>
          <a:ln w="9525" cap="flat" cmpd="sng">
            <a:solidFill>
              <a:schemeClr val="dk2"/>
            </a:solidFill>
            <a:prstDash val="solid"/>
            <a:round/>
            <a:headEnd type="none" w="med" len="med"/>
            <a:tailEnd type="none" w="med" len="med"/>
          </a:ln>
        </p:spPr>
        <p:txBody>
          <a:bodyPr lIns="91367" tIns="91367" rIns="91367" bIns="91367" anchor="ctr" anchorCtr="0">
            <a:noAutofit/>
          </a:bodyPr>
          <a:lstStyle/>
          <a:p>
            <a:endParaRPr sz="1200"/>
          </a:p>
        </p:txBody>
      </p:sp>
      <p:sp>
        <p:nvSpPr>
          <p:cNvPr id="125" name="Shape 125"/>
          <p:cNvSpPr/>
          <p:nvPr/>
        </p:nvSpPr>
        <p:spPr>
          <a:xfrm>
            <a:off x="22255655" y="5464783"/>
            <a:ext cx="10052101" cy="26751902"/>
          </a:xfrm>
          <a:prstGeom prst="roundRect">
            <a:avLst>
              <a:gd name="adj" fmla="val 8742"/>
            </a:avLst>
          </a:prstGeom>
          <a:solidFill>
            <a:srgbClr val="FFFFFF"/>
          </a:solidFill>
          <a:ln w="9525" cap="flat" cmpd="sng">
            <a:solidFill>
              <a:schemeClr val="dk2"/>
            </a:solidFill>
            <a:prstDash val="solid"/>
            <a:round/>
            <a:headEnd type="none" w="med" len="med"/>
            <a:tailEnd type="none" w="med" len="med"/>
          </a:ln>
        </p:spPr>
        <p:txBody>
          <a:bodyPr lIns="91367" tIns="91367" rIns="91367" bIns="91367" anchor="ctr" anchorCtr="0">
            <a:noAutofit/>
          </a:bodyPr>
          <a:lstStyle/>
          <a:p>
            <a:endParaRPr sz="1200"/>
          </a:p>
        </p:txBody>
      </p:sp>
      <p:sp>
        <p:nvSpPr>
          <p:cNvPr id="126" name="Shape 126"/>
          <p:cNvSpPr/>
          <p:nvPr/>
        </p:nvSpPr>
        <p:spPr>
          <a:xfrm>
            <a:off x="32921380" y="5464776"/>
            <a:ext cx="10047002" cy="26742902"/>
          </a:xfrm>
          <a:prstGeom prst="roundRect">
            <a:avLst>
              <a:gd name="adj" fmla="val 8742"/>
            </a:avLst>
          </a:prstGeom>
          <a:solidFill>
            <a:srgbClr val="FFFFFF"/>
          </a:solidFill>
          <a:ln w="9525" cap="flat" cmpd="sng">
            <a:solidFill>
              <a:schemeClr val="dk2"/>
            </a:solidFill>
            <a:prstDash val="solid"/>
            <a:round/>
            <a:headEnd type="none" w="med" len="med"/>
            <a:tailEnd type="none" w="med" len="med"/>
          </a:ln>
        </p:spPr>
        <p:txBody>
          <a:bodyPr lIns="91367" tIns="91367" rIns="91367" bIns="91367" anchor="ctr" anchorCtr="0">
            <a:noAutofit/>
          </a:bodyPr>
          <a:lstStyle/>
          <a:p>
            <a:pPr>
              <a:buClr>
                <a:srgbClr val="000000"/>
              </a:buClr>
            </a:pPr>
            <a:endParaRPr sz="1200"/>
          </a:p>
        </p:txBody>
      </p:sp>
      <p:sp>
        <p:nvSpPr>
          <p:cNvPr id="127" name="Shape 127"/>
          <p:cNvSpPr/>
          <p:nvPr/>
        </p:nvSpPr>
        <p:spPr>
          <a:xfrm>
            <a:off x="929306" y="5469274"/>
            <a:ext cx="10052101" cy="26742902"/>
          </a:xfrm>
          <a:prstGeom prst="roundRect">
            <a:avLst>
              <a:gd name="adj" fmla="val 8742"/>
            </a:avLst>
          </a:prstGeom>
          <a:solidFill>
            <a:srgbClr val="FFFFFF"/>
          </a:solidFill>
          <a:ln w="9525" cap="flat" cmpd="sng">
            <a:solidFill>
              <a:schemeClr val="dk2"/>
            </a:solidFill>
            <a:prstDash val="solid"/>
            <a:round/>
            <a:headEnd type="none" w="med" len="med"/>
            <a:tailEnd type="none" w="med" len="med"/>
          </a:ln>
        </p:spPr>
        <p:txBody>
          <a:bodyPr lIns="91367" tIns="91367" rIns="91367" bIns="91367" anchor="ctr" anchorCtr="0">
            <a:noAutofit/>
          </a:bodyPr>
          <a:lstStyle/>
          <a:p>
            <a:endParaRPr sz="1200"/>
          </a:p>
        </p:txBody>
      </p:sp>
      <p:sp>
        <p:nvSpPr>
          <p:cNvPr id="128" name="Shape 128"/>
          <p:cNvSpPr/>
          <p:nvPr/>
        </p:nvSpPr>
        <p:spPr>
          <a:xfrm>
            <a:off x="-2584" y="-104820"/>
            <a:ext cx="43891200" cy="4944302"/>
          </a:xfrm>
          <a:prstGeom prst="rect">
            <a:avLst/>
          </a:prstGeom>
          <a:solidFill>
            <a:srgbClr val="C8F7F1"/>
          </a:solidFill>
          <a:ln w="25400" cap="flat" cmpd="sng">
            <a:solidFill>
              <a:schemeClr val="lt2"/>
            </a:solidFill>
            <a:prstDash val="solid"/>
            <a:round/>
            <a:headEnd type="none" w="med" len="med"/>
            <a:tailEnd type="none" w="med" len="med"/>
          </a:ln>
        </p:spPr>
        <p:txBody>
          <a:bodyPr lIns="91367" tIns="45669" rIns="91367" bIns="45669" anchor="ctr" anchorCtr="0">
            <a:noAutofit/>
          </a:bodyPr>
          <a:lstStyle/>
          <a:p>
            <a:pPr algn="ctr">
              <a:buClr>
                <a:srgbClr val="000000"/>
              </a:buClr>
            </a:pPr>
            <a:endParaRPr sz="1200" b="1">
              <a:solidFill>
                <a:srgbClr val="00ADDC"/>
              </a:solidFill>
            </a:endParaRPr>
          </a:p>
        </p:txBody>
      </p:sp>
      <p:sp>
        <p:nvSpPr>
          <p:cNvPr id="129" name="Shape 129"/>
          <p:cNvSpPr txBox="1">
            <a:spLocks noGrp="1"/>
          </p:cNvSpPr>
          <p:nvPr>
            <p:ph type="body" idx="13"/>
          </p:nvPr>
        </p:nvSpPr>
        <p:spPr>
          <a:xfrm>
            <a:off x="32870229" y="5961603"/>
            <a:ext cx="10047002" cy="753902"/>
          </a:xfrm>
          <a:prstGeom prst="rect">
            <a:avLst/>
          </a:prstGeom>
          <a:noFill/>
          <a:ln>
            <a:noFill/>
          </a:ln>
        </p:spPr>
        <p:txBody>
          <a:bodyPr lIns="91367" tIns="91367" rIns="91367" bIns="91367" anchor="ctr" anchorCtr="0">
            <a:noAutofit/>
          </a:bodyPr>
          <a:lstStyle/>
          <a:p>
            <a:pPr indent="456910" algn="l">
              <a:spcBef>
                <a:spcPts val="0"/>
              </a:spcBef>
              <a:buSzPct val="25000"/>
              <a:buNone/>
            </a:pPr>
            <a:r>
              <a:rPr lang="en-US" u="none">
                <a:solidFill>
                  <a:srgbClr val="000000"/>
                </a:solidFill>
                <a:latin typeface="Trebuchet MS"/>
                <a:ea typeface="Trebuchet MS"/>
                <a:cs typeface="Trebuchet MS"/>
                <a:sym typeface="Trebuchet MS"/>
              </a:rPr>
              <a:t>6. Results</a:t>
            </a:r>
          </a:p>
        </p:txBody>
      </p:sp>
      <p:sp>
        <p:nvSpPr>
          <p:cNvPr id="130" name="Shape 130"/>
          <p:cNvSpPr txBox="1">
            <a:spLocks noGrp="1"/>
          </p:cNvSpPr>
          <p:nvPr>
            <p:ph type="body" idx="18"/>
          </p:nvPr>
        </p:nvSpPr>
        <p:spPr>
          <a:xfrm>
            <a:off x="5947626" y="1392509"/>
            <a:ext cx="31997400" cy="3551702"/>
          </a:xfrm>
          <a:prstGeom prst="rect">
            <a:avLst/>
          </a:prstGeom>
          <a:noFill/>
          <a:ln>
            <a:noFill/>
          </a:ln>
        </p:spPr>
        <p:txBody>
          <a:bodyPr lIns="91367" tIns="45669" rIns="91367" bIns="45669" anchor="t" anchorCtr="0">
            <a:noAutofit/>
          </a:bodyPr>
          <a:lstStyle/>
          <a:p>
            <a:pPr indent="0">
              <a:spcBef>
                <a:spcPts val="0"/>
              </a:spcBef>
              <a:buClr>
                <a:srgbClr val="888888"/>
              </a:buClr>
              <a:buSzPct val="25000"/>
              <a:buNone/>
            </a:pPr>
            <a:endParaRPr sz="3600" baseline="30000">
              <a:latin typeface="Trebuchet MS"/>
              <a:ea typeface="Trebuchet MS"/>
              <a:cs typeface="Trebuchet MS"/>
              <a:sym typeface="Trebuchet MS"/>
            </a:endParaRPr>
          </a:p>
          <a:p>
            <a:pPr indent="0">
              <a:spcBef>
                <a:spcPts val="0"/>
              </a:spcBef>
              <a:buClr>
                <a:srgbClr val="888888"/>
              </a:buClr>
              <a:buSzPct val="25000"/>
              <a:buNone/>
            </a:pPr>
            <a:r>
              <a:rPr lang="en-US" sz="3600">
                <a:solidFill>
                  <a:schemeClr val="dk1"/>
                </a:solidFill>
                <a:latin typeface="Trebuchet MS"/>
                <a:ea typeface="Trebuchet MS"/>
                <a:cs typeface="Trebuchet MS"/>
                <a:sym typeface="Trebuchet MS"/>
              </a:rPr>
              <a:t>Vladislav Miftakhov</a:t>
            </a:r>
            <a:r>
              <a:rPr lang="en-US" sz="3600" baseline="30000">
                <a:solidFill>
                  <a:schemeClr val="dk1"/>
                </a:solidFill>
                <a:latin typeface="Trebuchet MS"/>
                <a:ea typeface="Trebuchet MS"/>
                <a:cs typeface="Trebuchet MS"/>
                <a:sym typeface="Trebuchet MS"/>
              </a:rPr>
              <a:t>1</a:t>
            </a:r>
            <a:r>
              <a:rPr lang="en-US" sz="3600">
                <a:solidFill>
                  <a:schemeClr val="dk1"/>
                </a:solidFill>
                <a:latin typeface="Trebuchet MS"/>
                <a:ea typeface="Trebuchet MS"/>
                <a:cs typeface="Trebuchet MS"/>
                <a:sym typeface="Trebuchet MS"/>
              </a:rPr>
              <a:t>, Cody Del Prato</a:t>
            </a:r>
            <a:r>
              <a:rPr lang="en-US" sz="3600" baseline="30000">
                <a:solidFill>
                  <a:schemeClr val="dk1"/>
                </a:solidFill>
                <a:latin typeface="Trebuchet MS"/>
                <a:ea typeface="Trebuchet MS"/>
                <a:cs typeface="Trebuchet MS"/>
                <a:sym typeface="Trebuchet MS"/>
              </a:rPr>
              <a:t>1</a:t>
            </a:r>
            <a:r>
              <a:rPr lang="en-US" sz="3600">
                <a:solidFill>
                  <a:schemeClr val="dk1"/>
                </a:solidFill>
                <a:latin typeface="Trebuchet MS"/>
                <a:ea typeface="Trebuchet MS"/>
                <a:cs typeface="Trebuchet MS"/>
                <a:sym typeface="Trebuchet MS"/>
              </a:rPr>
              <a:t>, Søren Tornøe</a:t>
            </a:r>
            <a:r>
              <a:rPr lang="en-US" sz="3600" baseline="30000">
                <a:solidFill>
                  <a:schemeClr val="dk1"/>
                </a:solidFill>
                <a:latin typeface="Trebuchet MS"/>
                <a:ea typeface="Trebuchet MS"/>
                <a:cs typeface="Trebuchet MS"/>
                <a:sym typeface="Trebuchet MS"/>
              </a:rPr>
              <a:t>1</a:t>
            </a:r>
            <a:r>
              <a:rPr lang="en-US" sz="3600">
                <a:solidFill>
                  <a:schemeClr val="dk1"/>
                </a:solidFill>
                <a:latin typeface="Trebuchet MS"/>
                <a:ea typeface="Trebuchet MS"/>
                <a:cs typeface="Trebuchet MS"/>
                <a:sym typeface="Trebuchet MS"/>
              </a:rPr>
              <a:t>, Kwan Lim</a:t>
            </a:r>
            <a:r>
              <a:rPr lang="en-US" sz="3600" baseline="30000">
                <a:solidFill>
                  <a:schemeClr val="dk1"/>
                </a:solidFill>
                <a:latin typeface="Trebuchet MS"/>
                <a:ea typeface="Trebuchet MS"/>
                <a:cs typeface="Trebuchet MS"/>
                <a:sym typeface="Trebuchet MS"/>
              </a:rPr>
              <a:t>1</a:t>
            </a:r>
          </a:p>
          <a:p>
            <a:pPr indent="0">
              <a:spcBef>
                <a:spcPts val="0"/>
              </a:spcBef>
              <a:buClr>
                <a:srgbClr val="888888"/>
              </a:buClr>
              <a:buSzPct val="25000"/>
              <a:buNone/>
            </a:pPr>
            <a:r>
              <a:rPr lang="en-US" sz="3600">
                <a:solidFill>
                  <a:schemeClr val="dk1"/>
                </a:solidFill>
                <a:latin typeface="Trebuchet MS"/>
                <a:ea typeface="Trebuchet MS"/>
                <a:cs typeface="Trebuchet MS"/>
                <a:sym typeface="Trebuchet MS"/>
              </a:rPr>
              <a:t>Graduate Mentor: Aliyar Attaran</a:t>
            </a:r>
            <a:r>
              <a:rPr lang="en-US" sz="3600" baseline="30000">
                <a:solidFill>
                  <a:schemeClr val="dk1"/>
                </a:solidFill>
                <a:latin typeface="Trebuchet MS"/>
                <a:ea typeface="Trebuchet MS"/>
                <a:cs typeface="Trebuchet MS"/>
                <a:sym typeface="Trebuchet MS"/>
              </a:rPr>
              <a:t>2</a:t>
            </a:r>
            <a:r>
              <a:rPr lang="en-US" sz="3600">
                <a:solidFill>
                  <a:schemeClr val="dk1"/>
                </a:solidFill>
                <a:latin typeface="Trebuchet MS"/>
                <a:ea typeface="Trebuchet MS"/>
                <a:cs typeface="Trebuchet MS"/>
                <a:sym typeface="Trebuchet MS"/>
              </a:rPr>
              <a:t>, Advisor: Hamid Mahmoodi</a:t>
            </a:r>
            <a:r>
              <a:rPr lang="en-US" sz="3600" baseline="30000">
                <a:solidFill>
                  <a:schemeClr val="dk1"/>
                </a:solidFill>
                <a:latin typeface="Trebuchet MS"/>
                <a:ea typeface="Trebuchet MS"/>
                <a:cs typeface="Trebuchet MS"/>
                <a:sym typeface="Trebuchet MS"/>
              </a:rPr>
              <a:t>2</a:t>
            </a:r>
          </a:p>
          <a:p>
            <a:pPr indent="0">
              <a:spcBef>
                <a:spcPts val="0"/>
              </a:spcBef>
              <a:buClr>
                <a:srgbClr val="888888"/>
              </a:buClr>
              <a:buSzPct val="25000"/>
              <a:buNone/>
            </a:pPr>
            <a:r>
              <a:rPr lang="en-US" sz="3600" baseline="30000">
                <a:solidFill>
                  <a:schemeClr val="dk1"/>
                </a:solidFill>
                <a:latin typeface="Trebuchet MS"/>
                <a:ea typeface="Trebuchet MS"/>
                <a:cs typeface="Trebuchet MS"/>
                <a:sym typeface="Trebuchet MS"/>
              </a:rPr>
              <a:t>1</a:t>
            </a:r>
            <a:r>
              <a:rPr lang="en-US" sz="3600">
                <a:solidFill>
                  <a:schemeClr val="dk1"/>
                </a:solidFill>
              </a:rPr>
              <a:t>Cañada College  4200 Farm Hill Blvd. Redwood City, CA 94061</a:t>
            </a:r>
          </a:p>
          <a:p>
            <a:pPr indent="0">
              <a:lnSpc>
                <a:spcPct val="115000"/>
              </a:lnSpc>
              <a:spcBef>
                <a:spcPts val="0"/>
              </a:spcBef>
              <a:buClr>
                <a:schemeClr val="dk1"/>
              </a:buClr>
              <a:buSzPct val="25000"/>
              <a:buNone/>
            </a:pPr>
            <a:r>
              <a:rPr lang="en-US" sz="3600" baseline="30000">
                <a:solidFill>
                  <a:schemeClr val="dk1"/>
                </a:solidFill>
                <a:latin typeface="Trebuchet MS"/>
                <a:ea typeface="Trebuchet MS"/>
                <a:cs typeface="Trebuchet MS"/>
                <a:sym typeface="Trebuchet MS"/>
              </a:rPr>
              <a:t>2</a:t>
            </a:r>
            <a:r>
              <a:rPr lang="en-US" sz="3600">
                <a:solidFill>
                  <a:schemeClr val="dk1"/>
                </a:solidFill>
              </a:rPr>
              <a:t>San Francisco State University: Dept. of Engineering 1600 Holloway Ave. San Francisco, CA 94132</a:t>
            </a:r>
          </a:p>
          <a:p>
            <a:pPr indent="0">
              <a:spcBef>
                <a:spcPts val="0"/>
              </a:spcBef>
              <a:buClr>
                <a:srgbClr val="888888"/>
              </a:buClr>
              <a:buSzPct val="25000"/>
              <a:buNone/>
            </a:pPr>
            <a:endParaRPr sz="3600">
              <a:solidFill>
                <a:srgbClr val="FFFFFF"/>
              </a:solidFill>
            </a:endParaRPr>
          </a:p>
        </p:txBody>
      </p:sp>
      <p:sp>
        <p:nvSpPr>
          <p:cNvPr id="131" name="Shape 131"/>
          <p:cNvSpPr txBox="1">
            <a:spLocks noGrp="1"/>
          </p:cNvSpPr>
          <p:nvPr>
            <p:ph type="body" idx="20"/>
          </p:nvPr>
        </p:nvSpPr>
        <p:spPr>
          <a:xfrm>
            <a:off x="5416756" y="615358"/>
            <a:ext cx="33052500" cy="1158600"/>
          </a:xfrm>
          <a:prstGeom prst="rect">
            <a:avLst/>
          </a:prstGeom>
          <a:noFill/>
          <a:ln>
            <a:noFill/>
          </a:ln>
        </p:spPr>
        <p:txBody>
          <a:bodyPr lIns="91367" tIns="45669" rIns="91367" bIns="45669" anchor="t" anchorCtr="1">
            <a:noAutofit/>
          </a:bodyPr>
          <a:lstStyle/>
          <a:p>
            <a:pPr indent="0">
              <a:lnSpc>
                <a:spcPct val="80000"/>
              </a:lnSpc>
              <a:spcBef>
                <a:spcPts val="0"/>
              </a:spcBef>
              <a:buSzPct val="25000"/>
              <a:buNone/>
            </a:pPr>
            <a:r>
              <a:rPr lang="en-US" sz="6500" b="1">
                <a:solidFill>
                  <a:schemeClr val="dk1"/>
                </a:solidFill>
                <a:latin typeface="Trebuchet MS"/>
                <a:ea typeface="Trebuchet MS"/>
                <a:cs typeface="Trebuchet MS"/>
                <a:sym typeface="Trebuchet MS"/>
              </a:rPr>
              <a:t>Design and Optimization of Non-Volatile Latch using Resistive Memory Technology</a:t>
            </a:r>
          </a:p>
          <a:p>
            <a:pPr indent="0">
              <a:lnSpc>
                <a:spcPct val="80000"/>
              </a:lnSpc>
              <a:spcBef>
                <a:spcPts val="0"/>
              </a:spcBef>
              <a:buSzPct val="25000"/>
              <a:buNone/>
            </a:pPr>
            <a:r>
              <a:rPr lang="en-US" sz="6500" b="1">
                <a:solidFill>
                  <a:schemeClr val="dk1"/>
                </a:solidFill>
                <a:latin typeface="Trebuchet MS"/>
                <a:ea typeface="Trebuchet MS"/>
                <a:cs typeface="Trebuchet MS"/>
                <a:sym typeface="Trebuchet MS"/>
              </a:rPr>
              <a:t/>
            </a:r>
            <a:br>
              <a:rPr lang="en-US" sz="6500" b="1">
                <a:solidFill>
                  <a:schemeClr val="dk1"/>
                </a:solidFill>
                <a:latin typeface="Trebuchet MS"/>
                <a:ea typeface="Trebuchet MS"/>
                <a:cs typeface="Trebuchet MS"/>
                <a:sym typeface="Trebuchet MS"/>
              </a:rPr>
            </a:br>
            <a:endParaRPr lang="en-US" sz="6500" b="1">
              <a:solidFill>
                <a:schemeClr val="dk1"/>
              </a:solidFill>
              <a:latin typeface="Trebuchet MS"/>
              <a:ea typeface="Trebuchet MS"/>
              <a:cs typeface="Trebuchet MS"/>
              <a:sym typeface="Trebuchet MS"/>
            </a:endParaRPr>
          </a:p>
        </p:txBody>
      </p:sp>
      <p:sp>
        <p:nvSpPr>
          <p:cNvPr id="132" name="Shape 132"/>
          <p:cNvSpPr txBox="1"/>
          <p:nvPr/>
        </p:nvSpPr>
        <p:spPr>
          <a:xfrm>
            <a:off x="997681" y="16523182"/>
            <a:ext cx="10052101" cy="753902"/>
          </a:xfrm>
          <a:prstGeom prst="rect">
            <a:avLst/>
          </a:prstGeom>
          <a:noFill/>
          <a:ln>
            <a:noFill/>
          </a:ln>
        </p:spPr>
        <p:txBody>
          <a:bodyPr lIns="91367" tIns="91367" rIns="91367" bIns="91367" anchor="t" anchorCtr="0">
            <a:noAutofit/>
          </a:bodyPr>
          <a:lstStyle/>
          <a:p>
            <a:pPr indent="456910">
              <a:buClr>
                <a:srgbClr val="000000"/>
              </a:buClr>
              <a:buSzPct val="25000"/>
            </a:pPr>
            <a:r>
              <a:rPr lang="en-US" sz="3600" b="1">
                <a:latin typeface="Trebuchet MS"/>
                <a:ea typeface="Trebuchet MS"/>
                <a:cs typeface="Trebuchet MS"/>
                <a:sym typeface="Trebuchet MS"/>
              </a:rPr>
              <a:t>3. Magnetic Tunnel Junction (MTJ)</a:t>
            </a:r>
          </a:p>
        </p:txBody>
      </p:sp>
      <p:sp>
        <p:nvSpPr>
          <p:cNvPr id="133" name="Shape 133"/>
          <p:cNvSpPr txBox="1"/>
          <p:nvPr/>
        </p:nvSpPr>
        <p:spPr>
          <a:xfrm>
            <a:off x="1001531" y="17076934"/>
            <a:ext cx="9972001" cy="5340600"/>
          </a:xfrm>
          <a:prstGeom prst="rect">
            <a:avLst/>
          </a:prstGeom>
          <a:noFill/>
          <a:ln>
            <a:noFill/>
          </a:ln>
        </p:spPr>
        <p:txBody>
          <a:bodyPr lIns="91367" tIns="91367" rIns="91367" bIns="91367" anchor="t" anchorCtr="0">
            <a:noAutofit/>
          </a:bodyPr>
          <a:lstStyle/>
          <a:p>
            <a:pPr marL="456910" indent="-355373">
              <a:lnSpc>
                <a:spcPct val="90000"/>
              </a:lnSpc>
              <a:spcBef>
                <a:spcPts val="1601"/>
              </a:spcBef>
              <a:buClr>
                <a:srgbClr val="000000"/>
              </a:buClr>
              <a:buSzPct val="100000"/>
              <a:buFont typeface="Trebuchet MS"/>
              <a:buChar char="●"/>
            </a:pPr>
            <a:r>
              <a:rPr lang="en-US" sz="2400">
                <a:latin typeface="Trebuchet MS"/>
                <a:ea typeface="Trebuchet MS"/>
                <a:cs typeface="Trebuchet MS"/>
                <a:sym typeface="Trebuchet MS"/>
              </a:rPr>
              <a:t>Composed of an oxide layer in between two ferromagnetic layers; one free and one pinned.</a:t>
            </a:r>
          </a:p>
          <a:p>
            <a:pPr>
              <a:lnSpc>
                <a:spcPct val="90000"/>
              </a:lnSpc>
            </a:pPr>
            <a:endParaRPr sz="2400">
              <a:latin typeface="Trebuchet MS"/>
              <a:ea typeface="Trebuchet MS"/>
              <a:cs typeface="Trebuchet MS"/>
              <a:sym typeface="Trebuchet MS"/>
            </a:endParaRPr>
          </a:p>
          <a:p>
            <a:pPr marL="456910" indent="-355373">
              <a:buClr>
                <a:srgbClr val="000000"/>
              </a:buClr>
              <a:buSzPct val="100000"/>
              <a:buFont typeface="Trebuchet MS"/>
              <a:buChar char="●"/>
            </a:pPr>
            <a:r>
              <a:rPr lang="en-US" sz="2400">
                <a:latin typeface="Trebuchet MS"/>
                <a:ea typeface="Trebuchet MS"/>
                <a:cs typeface="Trebuchet MS"/>
                <a:sym typeface="Trebuchet MS"/>
              </a:rPr>
              <a:t>Used to store information</a:t>
            </a:r>
          </a:p>
          <a:p>
            <a:pPr indent="456910"/>
            <a:r>
              <a:rPr lang="en-US" sz="2400">
                <a:latin typeface="Trebuchet MS"/>
                <a:ea typeface="Trebuchet MS"/>
                <a:cs typeface="Trebuchet MS"/>
                <a:sym typeface="Trebuchet MS"/>
              </a:rPr>
              <a:t> as binary bit.</a:t>
            </a:r>
          </a:p>
          <a:p>
            <a:endParaRPr sz="2400">
              <a:latin typeface="Trebuchet MS"/>
              <a:ea typeface="Trebuchet MS"/>
              <a:cs typeface="Trebuchet MS"/>
              <a:sym typeface="Trebuchet MS"/>
            </a:endParaRPr>
          </a:p>
          <a:p>
            <a:pPr marL="456910" indent="-355373">
              <a:buClr>
                <a:srgbClr val="000000"/>
              </a:buClr>
              <a:buSzPct val="100000"/>
              <a:buFont typeface="Trebuchet MS"/>
              <a:buChar char="●"/>
            </a:pPr>
            <a:r>
              <a:rPr lang="en-US" sz="2400">
                <a:latin typeface="Trebuchet MS"/>
                <a:ea typeface="Trebuchet MS"/>
                <a:cs typeface="Trebuchet MS"/>
                <a:sym typeface="Trebuchet MS"/>
              </a:rPr>
              <a:t>Resistance is sensed by  </a:t>
            </a:r>
          </a:p>
          <a:p>
            <a:pPr>
              <a:buClr>
                <a:srgbClr val="000000"/>
              </a:buClr>
              <a:buSzPct val="45833"/>
            </a:pPr>
            <a:r>
              <a:rPr lang="en-US" sz="2400">
                <a:latin typeface="Trebuchet MS"/>
                <a:ea typeface="Trebuchet MS"/>
                <a:cs typeface="Trebuchet MS"/>
                <a:sym typeface="Trebuchet MS"/>
              </a:rPr>
              <a:t>     applying a current to </a:t>
            </a:r>
          </a:p>
          <a:p>
            <a:r>
              <a:rPr lang="en-US" sz="2400">
                <a:latin typeface="Trebuchet MS"/>
                <a:ea typeface="Trebuchet MS"/>
                <a:cs typeface="Trebuchet MS"/>
                <a:sym typeface="Trebuchet MS"/>
              </a:rPr>
              <a:t>	MTJs layers.</a:t>
            </a:r>
          </a:p>
          <a:p>
            <a:endParaRPr sz="2400">
              <a:latin typeface="Trebuchet MS"/>
              <a:ea typeface="Trebuchet MS"/>
              <a:cs typeface="Trebuchet MS"/>
              <a:sym typeface="Trebuchet MS"/>
            </a:endParaRPr>
          </a:p>
          <a:p>
            <a:pPr marL="456910" indent="-355373">
              <a:buClr>
                <a:srgbClr val="000000"/>
              </a:buClr>
              <a:buSzPct val="100000"/>
              <a:buFont typeface="Trebuchet MS"/>
              <a:buChar char="●"/>
            </a:pPr>
            <a:r>
              <a:rPr lang="en-US" sz="2400">
                <a:latin typeface="Trebuchet MS"/>
                <a:ea typeface="Trebuchet MS"/>
                <a:cs typeface="Trebuchet MS"/>
                <a:sym typeface="Trebuchet MS"/>
              </a:rPr>
              <a:t>Information is sensed </a:t>
            </a:r>
          </a:p>
          <a:p>
            <a:pPr indent="456910"/>
            <a:r>
              <a:rPr lang="en-US" sz="2400">
                <a:latin typeface="Trebuchet MS"/>
                <a:ea typeface="Trebuchet MS"/>
                <a:cs typeface="Trebuchet MS"/>
                <a:sym typeface="Trebuchet MS"/>
              </a:rPr>
              <a:t>as resistances.</a:t>
            </a:r>
          </a:p>
          <a:p>
            <a:pPr marL="913819" indent="-380758">
              <a:buClr>
                <a:srgbClr val="000000"/>
              </a:buClr>
              <a:buSzPct val="100000"/>
              <a:buFont typeface="Trebuchet MS"/>
              <a:buChar char="●"/>
            </a:pPr>
            <a:r>
              <a:rPr lang="en-US" sz="2400">
                <a:latin typeface="Trebuchet MS"/>
                <a:ea typeface="Trebuchet MS"/>
                <a:cs typeface="Trebuchet MS"/>
                <a:sym typeface="Trebuchet MS"/>
              </a:rPr>
              <a:t>Low resistance is logic state 0 &amp; High resistance is logic state 1.</a:t>
            </a:r>
          </a:p>
          <a:p>
            <a:pPr>
              <a:buClr>
                <a:srgbClr val="000000"/>
              </a:buClr>
            </a:pPr>
            <a:endParaRPr sz="1600">
              <a:solidFill>
                <a:srgbClr val="4A86E8"/>
              </a:solidFill>
            </a:endParaRPr>
          </a:p>
        </p:txBody>
      </p:sp>
      <p:sp>
        <p:nvSpPr>
          <p:cNvPr id="134" name="Shape 134"/>
          <p:cNvSpPr txBox="1"/>
          <p:nvPr/>
        </p:nvSpPr>
        <p:spPr>
          <a:xfrm>
            <a:off x="929306" y="22247386"/>
            <a:ext cx="10052101" cy="911702"/>
          </a:xfrm>
          <a:prstGeom prst="rect">
            <a:avLst/>
          </a:prstGeom>
          <a:noFill/>
          <a:ln>
            <a:noFill/>
          </a:ln>
        </p:spPr>
        <p:txBody>
          <a:bodyPr lIns="91367" tIns="91367" rIns="91367" bIns="91367" anchor="t" anchorCtr="0">
            <a:noAutofit/>
          </a:bodyPr>
          <a:lstStyle/>
          <a:p>
            <a:pPr indent="456910">
              <a:buClr>
                <a:srgbClr val="000000"/>
              </a:buClr>
              <a:buSzPct val="25000"/>
            </a:pPr>
            <a:r>
              <a:rPr lang="en-US" sz="3600" b="1">
                <a:latin typeface="Trebuchet MS"/>
                <a:ea typeface="Trebuchet MS"/>
                <a:cs typeface="Trebuchet MS"/>
                <a:sym typeface="Trebuchet MS"/>
              </a:rPr>
              <a:t>4. Design and Parameters</a:t>
            </a:r>
          </a:p>
        </p:txBody>
      </p:sp>
      <p:sp>
        <p:nvSpPr>
          <p:cNvPr id="135" name="Shape 135"/>
          <p:cNvSpPr txBox="1"/>
          <p:nvPr/>
        </p:nvSpPr>
        <p:spPr>
          <a:xfrm>
            <a:off x="11543875" y="5902500"/>
            <a:ext cx="10149301" cy="753902"/>
          </a:xfrm>
          <a:prstGeom prst="rect">
            <a:avLst/>
          </a:prstGeom>
          <a:noFill/>
          <a:ln>
            <a:noFill/>
          </a:ln>
        </p:spPr>
        <p:txBody>
          <a:bodyPr lIns="91367" tIns="91367" rIns="91367" bIns="91367" anchor="ctr" anchorCtr="0">
            <a:noAutofit/>
          </a:bodyPr>
          <a:lstStyle/>
          <a:p>
            <a:pPr>
              <a:buClr>
                <a:srgbClr val="000000"/>
              </a:buClr>
              <a:buSzPct val="25000"/>
            </a:pPr>
            <a:r>
              <a:rPr lang="en-US" sz="2400" b="1">
                <a:latin typeface="Trebuchet MS"/>
                <a:ea typeface="Trebuchet MS"/>
                <a:cs typeface="Trebuchet MS"/>
                <a:sym typeface="Trebuchet MS"/>
              </a:rPr>
              <a:t>     Logic</a:t>
            </a:r>
          </a:p>
        </p:txBody>
      </p:sp>
      <p:sp>
        <p:nvSpPr>
          <p:cNvPr id="136" name="Shape 136"/>
          <p:cNvSpPr txBox="1"/>
          <p:nvPr/>
        </p:nvSpPr>
        <p:spPr>
          <a:xfrm>
            <a:off x="11617273" y="6686750"/>
            <a:ext cx="5335200" cy="1638000"/>
          </a:xfrm>
          <a:prstGeom prst="rect">
            <a:avLst/>
          </a:prstGeom>
          <a:noFill/>
          <a:ln>
            <a:noFill/>
          </a:ln>
        </p:spPr>
        <p:txBody>
          <a:bodyPr lIns="91367" tIns="91367" rIns="91367" bIns="91367" anchor="t" anchorCtr="0">
            <a:noAutofit/>
          </a:bodyPr>
          <a:lstStyle/>
          <a:p>
            <a:pPr marL="456910" indent="-228455">
              <a:buClr>
                <a:srgbClr val="000000"/>
              </a:buClr>
              <a:buSzPct val="100000"/>
              <a:buFont typeface="Trebuchet MS"/>
              <a:buChar char="●"/>
            </a:pPr>
            <a:r>
              <a:rPr lang="en-US" sz="2400">
                <a:latin typeface="Trebuchet MS"/>
                <a:ea typeface="Trebuchet MS"/>
                <a:cs typeface="Trebuchet MS"/>
                <a:sym typeface="Trebuchet MS"/>
              </a:rPr>
              <a:t>The control logic is composed of two inverters and two nand gates, and it generates the signals to flip the MTJ.</a:t>
            </a:r>
          </a:p>
          <a:p>
            <a:pPr algn="just">
              <a:spcBef>
                <a:spcPts val="2000"/>
              </a:spcBef>
            </a:pPr>
            <a:endParaRPr sz="1200"/>
          </a:p>
        </p:txBody>
      </p:sp>
      <p:sp>
        <p:nvSpPr>
          <p:cNvPr id="137" name="Shape 137"/>
          <p:cNvSpPr txBox="1"/>
          <p:nvPr/>
        </p:nvSpPr>
        <p:spPr>
          <a:xfrm>
            <a:off x="11695147" y="10982470"/>
            <a:ext cx="10046998" cy="846302"/>
          </a:xfrm>
          <a:prstGeom prst="rect">
            <a:avLst/>
          </a:prstGeom>
          <a:noFill/>
          <a:ln>
            <a:noFill/>
          </a:ln>
        </p:spPr>
        <p:txBody>
          <a:bodyPr lIns="91367" tIns="91367" rIns="91367" bIns="91367" anchor="t" anchorCtr="0">
            <a:noAutofit/>
          </a:bodyPr>
          <a:lstStyle/>
          <a:p>
            <a:pPr>
              <a:buClr>
                <a:srgbClr val="FFFFFF"/>
              </a:buClr>
              <a:buSzPct val="25000"/>
            </a:pPr>
            <a:r>
              <a:rPr lang="en-US" sz="2400" b="1">
                <a:latin typeface="Trebuchet MS"/>
                <a:ea typeface="Trebuchet MS"/>
                <a:cs typeface="Trebuchet MS"/>
                <a:sym typeface="Trebuchet MS"/>
              </a:rPr>
              <a:t> 	Write and Read  Operations </a:t>
            </a:r>
          </a:p>
          <a:p>
            <a:pPr>
              <a:buClr>
                <a:srgbClr val="000000"/>
              </a:buClr>
            </a:pPr>
            <a:endParaRPr sz="1200" b="1">
              <a:solidFill>
                <a:srgbClr val="0000FF"/>
              </a:solidFill>
            </a:endParaRPr>
          </a:p>
        </p:txBody>
      </p:sp>
      <p:sp>
        <p:nvSpPr>
          <p:cNvPr id="138" name="Shape 138"/>
          <p:cNvSpPr txBox="1"/>
          <p:nvPr/>
        </p:nvSpPr>
        <p:spPr>
          <a:xfrm>
            <a:off x="816023" y="5994170"/>
            <a:ext cx="10149301" cy="570600"/>
          </a:xfrm>
          <a:prstGeom prst="rect">
            <a:avLst/>
          </a:prstGeom>
          <a:noFill/>
          <a:ln>
            <a:noFill/>
          </a:ln>
        </p:spPr>
        <p:txBody>
          <a:bodyPr lIns="91367" tIns="91367" rIns="91367" bIns="91367" anchor="t" anchorCtr="0">
            <a:noAutofit/>
          </a:bodyPr>
          <a:lstStyle/>
          <a:p>
            <a:pPr indent="456910"/>
            <a:r>
              <a:rPr lang="en-US" sz="3600" b="1">
                <a:latin typeface="Trebuchet MS"/>
                <a:ea typeface="Trebuchet MS"/>
                <a:cs typeface="Trebuchet MS"/>
                <a:sym typeface="Trebuchet MS"/>
              </a:rPr>
              <a:t>1. Introduction</a:t>
            </a:r>
          </a:p>
        </p:txBody>
      </p:sp>
      <p:sp>
        <p:nvSpPr>
          <p:cNvPr id="139" name="Shape 139"/>
          <p:cNvSpPr txBox="1">
            <a:spLocks noGrp="1"/>
          </p:cNvSpPr>
          <p:nvPr>
            <p:ph type="body" idx="1"/>
          </p:nvPr>
        </p:nvSpPr>
        <p:spPr>
          <a:xfrm>
            <a:off x="934405" y="11068706"/>
            <a:ext cx="10047002" cy="1407000"/>
          </a:xfrm>
          <a:prstGeom prst="rect">
            <a:avLst/>
          </a:prstGeom>
          <a:noFill/>
          <a:ln>
            <a:noFill/>
          </a:ln>
        </p:spPr>
        <p:txBody>
          <a:bodyPr lIns="228431" tIns="228431" rIns="228431" bIns="228431" anchor="t" anchorCtr="0">
            <a:noAutofit/>
          </a:bodyPr>
          <a:lstStyle/>
          <a:p>
            <a:pPr marL="456910" indent="0">
              <a:spcBef>
                <a:spcPts val="0"/>
              </a:spcBef>
              <a:buClr>
                <a:schemeClr val="lt1"/>
              </a:buClr>
              <a:buSzPct val="25000"/>
              <a:buNone/>
            </a:pPr>
            <a:r>
              <a:rPr lang="en-US" sz="3600" b="1">
                <a:solidFill>
                  <a:srgbClr val="000000"/>
                </a:solidFill>
                <a:latin typeface="Trebuchet MS"/>
                <a:ea typeface="Trebuchet MS"/>
                <a:cs typeface="Trebuchet MS"/>
                <a:sym typeface="Trebuchet MS"/>
              </a:rPr>
              <a:t>2. Spin Transfer Torque Random Access Memory (STTRAM)</a:t>
            </a:r>
          </a:p>
        </p:txBody>
      </p:sp>
      <p:sp>
        <p:nvSpPr>
          <p:cNvPr id="140" name="Shape 140"/>
          <p:cNvSpPr txBox="1"/>
          <p:nvPr/>
        </p:nvSpPr>
        <p:spPr>
          <a:xfrm>
            <a:off x="933150" y="12420982"/>
            <a:ext cx="5416502" cy="3756302"/>
          </a:xfrm>
          <a:prstGeom prst="rect">
            <a:avLst/>
          </a:prstGeom>
          <a:noFill/>
          <a:ln>
            <a:noFill/>
          </a:ln>
        </p:spPr>
        <p:txBody>
          <a:bodyPr lIns="91367" tIns="91367" rIns="91367" bIns="91367" anchor="t" anchorCtr="0">
            <a:noAutofit/>
          </a:bodyPr>
          <a:lstStyle/>
          <a:p>
            <a:pPr marL="456910" indent="-355373">
              <a:lnSpc>
                <a:spcPct val="90000"/>
              </a:lnSpc>
              <a:buClr>
                <a:srgbClr val="000000"/>
              </a:buClr>
              <a:buSzPct val="100000"/>
              <a:buFont typeface="Trebuchet MS"/>
              <a:buChar char="●"/>
            </a:pPr>
            <a:r>
              <a:rPr lang="en-US" sz="2400">
                <a:latin typeface="Trebuchet MS"/>
                <a:ea typeface="Trebuchet MS"/>
                <a:cs typeface="Trebuchet MS"/>
                <a:sym typeface="Trebuchet MS"/>
              </a:rPr>
              <a:t>Resistive memory technology to replace traditional charge-based memory.</a:t>
            </a:r>
          </a:p>
          <a:p>
            <a:pPr>
              <a:lnSpc>
                <a:spcPct val="90000"/>
              </a:lnSpc>
            </a:pPr>
            <a:endParaRPr sz="2400">
              <a:latin typeface="Trebuchet MS"/>
              <a:ea typeface="Trebuchet MS"/>
              <a:cs typeface="Trebuchet MS"/>
              <a:sym typeface="Trebuchet MS"/>
            </a:endParaRPr>
          </a:p>
          <a:p>
            <a:pPr marL="456910" indent="-355373">
              <a:lnSpc>
                <a:spcPct val="90000"/>
              </a:lnSpc>
              <a:buClr>
                <a:srgbClr val="000000"/>
              </a:buClr>
              <a:buSzPct val="100000"/>
              <a:buFont typeface="Trebuchet MS"/>
              <a:buChar char="●"/>
            </a:pPr>
            <a:r>
              <a:rPr lang="en-US" sz="2400">
                <a:latin typeface="Trebuchet MS"/>
                <a:ea typeface="Trebuchet MS"/>
                <a:cs typeface="Trebuchet MS"/>
                <a:sym typeface="Trebuchet MS"/>
              </a:rPr>
              <a:t>Information storage by use  of magnetic orientation.</a:t>
            </a:r>
          </a:p>
          <a:p>
            <a:pPr>
              <a:lnSpc>
                <a:spcPct val="90000"/>
              </a:lnSpc>
            </a:pPr>
            <a:endParaRPr sz="2400">
              <a:latin typeface="Trebuchet MS"/>
              <a:ea typeface="Trebuchet MS"/>
              <a:cs typeface="Trebuchet MS"/>
              <a:sym typeface="Trebuchet MS"/>
            </a:endParaRPr>
          </a:p>
          <a:p>
            <a:pPr marL="456910" indent="-355373">
              <a:lnSpc>
                <a:spcPct val="90000"/>
              </a:lnSpc>
              <a:buClr>
                <a:srgbClr val="000000"/>
              </a:buClr>
              <a:buSzPct val="100000"/>
              <a:buFont typeface="Trebuchet MS"/>
              <a:buChar char="●"/>
            </a:pPr>
            <a:r>
              <a:rPr lang="en-US" sz="2400">
                <a:latin typeface="Trebuchet MS"/>
                <a:ea typeface="Trebuchet MS"/>
                <a:cs typeface="Trebuchet MS"/>
                <a:sym typeface="Trebuchet MS"/>
              </a:rPr>
              <a:t>CMOS compatibility, scalability, non-volatility,</a:t>
            </a:r>
          </a:p>
          <a:p>
            <a:pPr>
              <a:lnSpc>
                <a:spcPct val="90000"/>
              </a:lnSpc>
            </a:pPr>
            <a:r>
              <a:rPr lang="en-US" sz="2400">
                <a:latin typeface="Trebuchet MS"/>
                <a:ea typeface="Trebuchet MS"/>
                <a:cs typeface="Trebuchet MS"/>
                <a:sym typeface="Trebuchet MS"/>
              </a:rPr>
              <a:t>     low power</a:t>
            </a:r>
          </a:p>
          <a:p>
            <a:pPr algn="just"/>
            <a:endParaRPr sz="1200"/>
          </a:p>
        </p:txBody>
      </p:sp>
      <p:sp>
        <p:nvSpPr>
          <p:cNvPr id="141" name="Shape 141"/>
          <p:cNvSpPr txBox="1"/>
          <p:nvPr/>
        </p:nvSpPr>
        <p:spPr>
          <a:xfrm>
            <a:off x="22731713" y="14417407"/>
            <a:ext cx="10047002" cy="753902"/>
          </a:xfrm>
          <a:prstGeom prst="rect">
            <a:avLst/>
          </a:prstGeom>
          <a:noFill/>
          <a:ln>
            <a:noFill/>
          </a:ln>
        </p:spPr>
        <p:txBody>
          <a:bodyPr lIns="91367" tIns="91367" rIns="91367" bIns="91367" anchor="ctr" anchorCtr="0">
            <a:noAutofit/>
          </a:bodyPr>
          <a:lstStyle/>
          <a:p>
            <a:pPr>
              <a:buClr>
                <a:srgbClr val="000000"/>
              </a:buClr>
              <a:buSzPct val="25000"/>
            </a:pPr>
            <a:r>
              <a:rPr lang="en-US" sz="2400" b="1">
                <a:latin typeface="Trebuchet MS"/>
                <a:ea typeface="Trebuchet MS"/>
                <a:cs typeface="Trebuchet MS"/>
                <a:sym typeface="Trebuchet MS"/>
              </a:rPr>
              <a:t>Monte Carlo Simulations</a:t>
            </a:r>
          </a:p>
        </p:txBody>
      </p:sp>
      <p:sp>
        <p:nvSpPr>
          <p:cNvPr id="142" name="Shape 142"/>
          <p:cNvSpPr txBox="1"/>
          <p:nvPr/>
        </p:nvSpPr>
        <p:spPr>
          <a:xfrm>
            <a:off x="11545166" y="23159100"/>
            <a:ext cx="10047002" cy="753902"/>
          </a:xfrm>
          <a:prstGeom prst="rect">
            <a:avLst/>
          </a:prstGeom>
          <a:noFill/>
          <a:ln>
            <a:noFill/>
          </a:ln>
        </p:spPr>
        <p:txBody>
          <a:bodyPr lIns="91367" tIns="91367" rIns="91367" bIns="91367" anchor="ctr" anchorCtr="0">
            <a:noAutofit/>
          </a:bodyPr>
          <a:lstStyle/>
          <a:p>
            <a:pPr indent="456910">
              <a:buClr>
                <a:srgbClr val="000000"/>
              </a:buClr>
              <a:buSzPct val="25000"/>
            </a:pPr>
            <a:r>
              <a:rPr lang="en-US" sz="2400" b="1">
                <a:latin typeface="Trebuchet MS"/>
                <a:ea typeface="Trebuchet MS"/>
                <a:cs typeface="Trebuchet MS"/>
                <a:sym typeface="Trebuchet MS"/>
              </a:rPr>
              <a:t> Delay Vs Width Sweeps</a:t>
            </a:r>
          </a:p>
        </p:txBody>
      </p:sp>
      <p:sp>
        <p:nvSpPr>
          <p:cNvPr id="143" name="Shape 143"/>
          <p:cNvSpPr txBox="1"/>
          <p:nvPr/>
        </p:nvSpPr>
        <p:spPr>
          <a:xfrm>
            <a:off x="22272489" y="24363451"/>
            <a:ext cx="10047002" cy="687302"/>
          </a:xfrm>
          <a:prstGeom prst="rect">
            <a:avLst/>
          </a:prstGeom>
          <a:noFill/>
          <a:ln>
            <a:noFill/>
          </a:ln>
        </p:spPr>
        <p:txBody>
          <a:bodyPr lIns="91367" tIns="91367" rIns="91367" bIns="91367" anchor="ctr" anchorCtr="0">
            <a:noAutofit/>
          </a:bodyPr>
          <a:lstStyle/>
          <a:p>
            <a:pPr indent="456910">
              <a:buClr>
                <a:srgbClr val="000000"/>
              </a:buClr>
              <a:buSzPct val="25000"/>
            </a:pPr>
            <a:r>
              <a:rPr lang="en-US" sz="2400" b="1">
                <a:latin typeface="Trebuchet MS"/>
                <a:ea typeface="Trebuchet MS"/>
                <a:cs typeface="Trebuchet MS"/>
                <a:sym typeface="Trebuchet MS"/>
              </a:rPr>
              <a:t>Layout </a:t>
            </a:r>
          </a:p>
        </p:txBody>
      </p:sp>
      <p:sp>
        <p:nvSpPr>
          <p:cNvPr id="144" name="Shape 144"/>
          <p:cNvSpPr txBox="1"/>
          <p:nvPr/>
        </p:nvSpPr>
        <p:spPr>
          <a:xfrm>
            <a:off x="22243930" y="25050804"/>
            <a:ext cx="10047002" cy="3977102"/>
          </a:xfrm>
          <a:prstGeom prst="rect">
            <a:avLst/>
          </a:prstGeom>
          <a:noFill/>
          <a:ln>
            <a:noFill/>
          </a:ln>
        </p:spPr>
        <p:txBody>
          <a:bodyPr lIns="91367" tIns="91367" rIns="91367" bIns="91367" anchor="t" anchorCtr="0">
            <a:noAutofit/>
          </a:bodyPr>
          <a:lstStyle/>
          <a:p>
            <a:pPr marL="456910" indent="-380758">
              <a:buClr>
                <a:srgbClr val="000000"/>
              </a:buClr>
              <a:buSzPct val="100000"/>
              <a:buFont typeface="Trebuchet MS"/>
              <a:buChar char="●"/>
            </a:pPr>
            <a:r>
              <a:rPr lang="en-US" sz="2400">
                <a:latin typeface="Trebuchet MS"/>
                <a:ea typeface="Trebuchet MS"/>
                <a:cs typeface="Trebuchet MS"/>
                <a:sym typeface="Trebuchet MS"/>
              </a:rPr>
              <a:t>The goal of the layout was to minimize the area the circuit would take up while still being able to perform as desired.</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The first test we ran once our layout was constructed was the Design Rules Checking (DRC), which checks to make sure our design follows the current rules and conventions used in manufacturing.</a:t>
            </a:r>
          </a:p>
          <a:p>
            <a:endParaRPr sz="2400">
              <a:latin typeface="Trebuchet MS"/>
              <a:ea typeface="Trebuchet MS"/>
              <a:cs typeface="Trebuchet MS"/>
              <a:sym typeface="Trebuchet MS"/>
            </a:endParaRPr>
          </a:p>
          <a:p>
            <a:pPr marL="456910" indent="-380758">
              <a:spcAft>
                <a:spcPts val="1000"/>
              </a:spcAft>
              <a:buClr>
                <a:srgbClr val="000000"/>
              </a:buClr>
              <a:buSzPct val="100000"/>
              <a:buFont typeface="Trebuchet MS"/>
              <a:buChar char="●"/>
            </a:pPr>
            <a:r>
              <a:rPr lang="en-US" sz="2400">
                <a:latin typeface="Trebuchet MS"/>
                <a:ea typeface="Trebuchet MS"/>
                <a:cs typeface="Trebuchet MS"/>
                <a:sym typeface="Trebuchet MS"/>
              </a:rPr>
              <a:t>All of the nmos and pmos layers must overlap each other and the </a:t>
            </a:r>
            <a:r>
              <a:rPr lang="en-US" sz="2400" i="1">
                <a:latin typeface="Trebuchet MS"/>
                <a:ea typeface="Trebuchet MS"/>
                <a:cs typeface="Trebuchet MS"/>
                <a:sym typeface="Trebuchet MS"/>
              </a:rPr>
              <a:t>VDD</a:t>
            </a:r>
            <a:r>
              <a:rPr lang="en-US" sz="2400">
                <a:latin typeface="Trebuchet MS"/>
                <a:ea typeface="Trebuchet MS"/>
                <a:cs typeface="Trebuchet MS"/>
                <a:sym typeface="Trebuchet MS"/>
              </a:rPr>
              <a:t> and </a:t>
            </a:r>
            <a:r>
              <a:rPr lang="en-US" sz="2400" i="1">
                <a:latin typeface="Trebuchet MS"/>
                <a:ea typeface="Trebuchet MS"/>
                <a:cs typeface="Trebuchet MS"/>
                <a:sym typeface="Trebuchet MS"/>
              </a:rPr>
              <a:t>VSS</a:t>
            </a:r>
            <a:r>
              <a:rPr lang="en-US" sz="2400">
                <a:latin typeface="Trebuchet MS"/>
                <a:ea typeface="Trebuchet MS"/>
                <a:cs typeface="Trebuchet MS"/>
                <a:sym typeface="Trebuchet MS"/>
              </a:rPr>
              <a:t> must all be formed into one bar across all instances respectively to create one continuous circuit. </a:t>
            </a:r>
          </a:p>
        </p:txBody>
      </p:sp>
      <p:sp>
        <p:nvSpPr>
          <p:cNvPr id="145" name="Shape 145"/>
          <p:cNvSpPr txBox="1"/>
          <p:nvPr/>
        </p:nvSpPr>
        <p:spPr>
          <a:xfrm>
            <a:off x="22255655" y="15185307"/>
            <a:ext cx="10052101" cy="4362302"/>
          </a:xfrm>
          <a:prstGeom prst="rect">
            <a:avLst/>
          </a:prstGeom>
          <a:noFill/>
          <a:ln>
            <a:noFill/>
          </a:ln>
        </p:spPr>
        <p:txBody>
          <a:bodyPr lIns="91367" tIns="91367" rIns="91367" bIns="91367" anchor="t" anchorCtr="0">
            <a:noAutofit/>
          </a:bodyPr>
          <a:lstStyle/>
          <a:p>
            <a:pPr marL="456910" indent="-380758">
              <a:buClr>
                <a:srgbClr val="000000"/>
              </a:buClr>
              <a:buSzPct val="100000"/>
              <a:buFont typeface="Trebuchet MS"/>
              <a:buChar char="●"/>
            </a:pPr>
            <a:r>
              <a:rPr lang="en-US" sz="2400">
                <a:latin typeface="Trebuchet MS"/>
                <a:ea typeface="Trebuchet MS"/>
                <a:cs typeface="Trebuchet MS"/>
                <a:sym typeface="Trebuchet MS"/>
              </a:rPr>
              <a:t>A Monte Carlo failure rate netlist program was used to test each set of values recorded in the optimization process.</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Each set of our values was run at 1000 iterations to ensure reliability of the circuit to within 0.1% accuracy. </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We looked for values that passed simulations with 0% failure rate, which meant a minimum of 99.9% reliability. </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The optimization for 100 run Monte Carlo yielded best values that had higher delay, lower reliability, and lower area.</a:t>
            </a:r>
          </a:p>
        </p:txBody>
      </p:sp>
      <p:sp>
        <p:nvSpPr>
          <p:cNvPr id="146" name="Shape 146"/>
          <p:cNvSpPr txBox="1"/>
          <p:nvPr/>
        </p:nvSpPr>
        <p:spPr>
          <a:xfrm>
            <a:off x="11600001" y="24027655"/>
            <a:ext cx="10047002" cy="4124702"/>
          </a:xfrm>
          <a:prstGeom prst="rect">
            <a:avLst/>
          </a:prstGeom>
          <a:noFill/>
          <a:ln>
            <a:noFill/>
          </a:ln>
        </p:spPr>
        <p:txBody>
          <a:bodyPr lIns="91367" tIns="91367" rIns="91367" bIns="91367" anchor="t" anchorCtr="0">
            <a:noAutofit/>
          </a:bodyPr>
          <a:lstStyle/>
          <a:p>
            <a:pPr marL="456910" indent="-380758">
              <a:buClr>
                <a:srgbClr val="000000"/>
              </a:buClr>
              <a:buSzPct val="100000"/>
              <a:buFont typeface="Trebuchet MS"/>
              <a:buChar char="●"/>
            </a:pPr>
            <a:r>
              <a:rPr lang="en-US" sz="2400">
                <a:latin typeface="Trebuchet MS"/>
                <a:ea typeface="Trebuchet MS"/>
                <a:cs typeface="Trebuchet MS"/>
                <a:sym typeface="Trebuchet MS"/>
              </a:rPr>
              <a:t>Circuit first created as a schematic and exported as HSPICE netlist.</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 Added lines of code to Netlist to measure delay, area, and MTJ orientation.</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Using the netlist, simulations were run of the full circuit where individual transistor widths were adjusted.</a:t>
            </a:r>
          </a:p>
          <a:p>
            <a:endParaRPr sz="2400">
              <a:latin typeface="Trebuchet MS"/>
              <a:ea typeface="Trebuchet MS"/>
              <a:cs typeface="Trebuchet MS"/>
              <a:sym typeface="Trebuchet MS"/>
            </a:endParaRPr>
          </a:p>
          <a:p>
            <a:pPr marL="456910" indent="-380758">
              <a:spcAft>
                <a:spcPts val="1000"/>
              </a:spcAft>
              <a:buClr>
                <a:srgbClr val="000000"/>
              </a:buClr>
              <a:buSzPct val="100000"/>
              <a:buFont typeface="Trebuchet MS"/>
              <a:buChar char="●"/>
            </a:pPr>
            <a:r>
              <a:rPr lang="en-US" sz="2400">
                <a:latin typeface="Trebuchet MS"/>
                <a:ea typeface="Trebuchet MS"/>
                <a:cs typeface="Trebuchet MS"/>
                <a:sym typeface="Trebuchet MS"/>
              </a:rPr>
              <a:t>The change in delay due to the changes in transistor widths was then measured for both the Write and Read circuits.</a:t>
            </a:r>
          </a:p>
          <a:p>
            <a:pPr>
              <a:buClr>
                <a:srgbClr val="000000"/>
              </a:buClr>
              <a:buSzPct val="45833"/>
            </a:pPr>
            <a:r>
              <a:rPr lang="en-US" sz="2400">
                <a:latin typeface="Trebuchet MS"/>
                <a:ea typeface="Trebuchet MS"/>
                <a:cs typeface="Trebuchet MS"/>
                <a:sym typeface="Trebuchet MS"/>
              </a:rPr>
              <a:t> </a:t>
            </a:r>
          </a:p>
          <a:p>
            <a:pPr>
              <a:spcAft>
                <a:spcPts val="1000"/>
              </a:spcAft>
              <a:buClr>
                <a:srgbClr val="000000"/>
              </a:buClr>
            </a:pPr>
            <a:endParaRPr sz="2400">
              <a:latin typeface="Trebuchet MS"/>
              <a:ea typeface="Trebuchet MS"/>
              <a:cs typeface="Trebuchet MS"/>
              <a:sym typeface="Trebuchet MS"/>
            </a:endParaRPr>
          </a:p>
        </p:txBody>
      </p:sp>
      <p:sp>
        <p:nvSpPr>
          <p:cNvPr id="147" name="Shape 147"/>
          <p:cNvSpPr txBox="1"/>
          <p:nvPr/>
        </p:nvSpPr>
        <p:spPr>
          <a:xfrm>
            <a:off x="317477" y="31800622"/>
            <a:ext cx="184800" cy="307800"/>
          </a:xfrm>
          <a:prstGeom prst="rect">
            <a:avLst/>
          </a:prstGeom>
          <a:noFill/>
          <a:ln>
            <a:noFill/>
          </a:ln>
        </p:spPr>
        <p:txBody>
          <a:bodyPr lIns="91367" tIns="45669" rIns="91367" bIns="45669" anchor="t" anchorCtr="0">
            <a:noAutofit/>
          </a:bodyPr>
          <a:lstStyle/>
          <a:p>
            <a:pPr>
              <a:buClr>
                <a:srgbClr val="000000"/>
              </a:buClr>
            </a:pPr>
            <a:endParaRPr sz="1200"/>
          </a:p>
        </p:txBody>
      </p:sp>
      <p:pic>
        <p:nvPicPr>
          <p:cNvPr id="148" name="Shape 148"/>
          <p:cNvPicPr preferRelativeResize="0"/>
          <p:nvPr/>
        </p:nvPicPr>
        <p:blipFill rotWithShape="1">
          <a:blip r:embed="rId3">
            <a:alphaModFix/>
          </a:blip>
          <a:srcRect/>
          <a:stretch/>
        </p:blipFill>
        <p:spPr>
          <a:xfrm>
            <a:off x="440580" y="607224"/>
            <a:ext cx="2876101" cy="2876102"/>
          </a:xfrm>
          <a:prstGeom prst="ellipse">
            <a:avLst/>
          </a:prstGeom>
          <a:noFill/>
          <a:ln w="63500" cap="rnd" cmpd="sng">
            <a:solidFill>
              <a:srgbClr val="333333"/>
            </a:solidFill>
            <a:prstDash val="solid"/>
            <a:round/>
            <a:headEnd type="none" w="med" len="med"/>
            <a:tailEnd type="none" w="med" len="med"/>
          </a:ln>
          <a:effectLst>
            <a:outerShdw blurRad="381000" dist="292100" dir="5400000" sx="-80000" sy="-18000" rotWithShape="0">
              <a:srgbClr val="000000">
                <a:alpha val="20780"/>
              </a:srgbClr>
            </a:outerShdw>
          </a:effectLst>
        </p:spPr>
      </p:pic>
      <p:pic>
        <p:nvPicPr>
          <p:cNvPr id="149" name="Shape 149"/>
          <p:cNvPicPr preferRelativeResize="0"/>
          <p:nvPr/>
        </p:nvPicPr>
        <p:blipFill rotWithShape="1">
          <a:blip r:embed="rId4">
            <a:alphaModFix/>
          </a:blip>
          <a:srcRect/>
          <a:stretch/>
        </p:blipFill>
        <p:spPr>
          <a:xfrm>
            <a:off x="40574529" y="607224"/>
            <a:ext cx="2876101" cy="2876102"/>
          </a:xfrm>
          <a:prstGeom prst="ellipse">
            <a:avLst/>
          </a:prstGeom>
          <a:noFill/>
          <a:ln w="63500" cap="rnd" cmpd="sng">
            <a:solidFill>
              <a:srgbClr val="333333"/>
            </a:solidFill>
            <a:prstDash val="solid"/>
            <a:round/>
            <a:headEnd type="none" w="med" len="med"/>
            <a:tailEnd type="none" w="med" len="med"/>
          </a:ln>
          <a:effectLst>
            <a:outerShdw blurRad="381000" dist="292100" dir="5400000" sx="-80000" sy="-18000" rotWithShape="0">
              <a:srgbClr val="000000">
                <a:alpha val="20780"/>
              </a:srgbClr>
            </a:outerShdw>
          </a:effectLst>
        </p:spPr>
      </p:pic>
      <p:sp>
        <p:nvSpPr>
          <p:cNvPr id="150" name="Shape 150"/>
          <p:cNvSpPr/>
          <p:nvPr/>
        </p:nvSpPr>
        <p:spPr>
          <a:xfrm>
            <a:off x="317482" y="0"/>
            <a:ext cx="2652901" cy="45600"/>
          </a:xfrm>
          <a:prstGeom prst="rect">
            <a:avLst/>
          </a:prstGeom>
          <a:solidFill>
            <a:schemeClr val="accent1"/>
          </a:solidFill>
          <a:ln w="25400" cap="flat" cmpd="sng">
            <a:solidFill>
              <a:srgbClr val="5C982B"/>
            </a:solidFill>
            <a:prstDash val="solid"/>
            <a:round/>
            <a:headEnd type="none" w="med" len="med"/>
            <a:tailEnd type="none" w="med" len="med"/>
          </a:ln>
        </p:spPr>
        <p:txBody>
          <a:bodyPr lIns="91367" tIns="45669" rIns="91367" bIns="45669" anchor="ctr" anchorCtr="0">
            <a:noAutofit/>
          </a:bodyPr>
          <a:lstStyle/>
          <a:p>
            <a:pPr algn="ctr">
              <a:buClr>
                <a:srgbClr val="000000"/>
              </a:buClr>
            </a:pPr>
            <a:endParaRPr sz="1200">
              <a:solidFill>
                <a:srgbClr val="FFFFFF"/>
              </a:solidFill>
            </a:endParaRPr>
          </a:p>
        </p:txBody>
      </p:sp>
      <p:sp>
        <p:nvSpPr>
          <p:cNvPr id="151" name="Shape 151"/>
          <p:cNvSpPr txBox="1"/>
          <p:nvPr/>
        </p:nvSpPr>
        <p:spPr>
          <a:xfrm>
            <a:off x="6349749" y="12420975"/>
            <a:ext cx="4128000" cy="3215702"/>
          </a:xfrm>
          <a:prstGeom prst="rect">
            <a:avLst/>
          </a:prstGeom>
          <a:noFill/>
          <a:ln>
            <a:noFill/>
          </a:ln>
        </p:spPr>
        <p:txBody>
          <a:bodyPr lIns="91367" tIns="91367" rIns="91367" bIns="91367" anchor="t" anchorCtr="0">
            <a:noAutofit/>
          </a:bodyPr>
          <a:lstStyle/>
          <a:p>
            <a:endParaRPr sz="1200"/>
          </a:p>
        </p:txBody>
      </p:sp>
      <p:sp>
        <p:nvSpPr>
          <p:cNvPr id="152" name="Shape 152"/>
          <p:cNvSpPr txBox="1"/>
          <p:nvPr/>
        </p:nvSpPr>
        <p:spPr>
          <a:xfrm>
            <a:off x="1001530" y="22896499"/>
            <a:ext cx="10047002" cy="2876102"/>
          </a:xfrm>
          <a:prstGeom prst="rect">
            <a:avLst/>
          </a:prstGeom>
          <a:noFill/>
          <a:ln>
            <a:noFill/>
          </a:ln>
        </p:spPr>
        <p:txBody>
          <a:bodyPr lIns="91367" tIns="91367" rIns="91367" bIns="91367" anchor="t" anchorCtr="0">
            <a:noAutofit/>
          </a:bodyPr>
          <a:lstStyle/>
          <a:p>
            <a:pPr marL="456910" indent="-380758">
              <a:buClr>
                <a:srgbClr val="000000"/>
              </a:buClr>
              <a:buSzPct val="100000"/>
              <a:buFont typeface="Trebuchet MS"/>
              <a:buChar char="●"/>
            </a:pPr>
            <a:r>
              <a:rPr lang="en-US" sz="2400">
                <a:latin typeface="Trebuchet MS"/>
                <a:ea typeface="Trebuchet MS"/>
                <a:cs typeface="Trebuchet MS"/>
                <a:sym typeface="Trebuchet MS"/>
              </a:rPr>
              <a:t>The precharge latch consists of  two MTJs as resistive memory cells to hold our data as binary one or zero. </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The outputs are the voltage out referenced as Q for the left side of the circuit and Q’ for the right side of the circuit.  There are four inputs for the write; WEN1, WEN2, WEN3, and WEN4. </a:t>
            </a:r>
          </a:p>
          <a:p>
            <a:endParaRPr sz="2400">
              <a:latin typeface="Trebuchet MS"/>
              <a:ea typeface="Trebuchet MS"/>
              <a:cs typeface="Trebuchet MS"/>
              <a:sym typeface="Trebuchet MS"/>
            </a:endParaRPr>
          </a:p>
        </p:txBody>
      </p:sp>
      <p:pic>
        <p:nvPicPr>
          <p:cNvPr id="153" name="Shape 153"/>
          <p:cNvPicPr preferRelativeResize="0"/>
          <p:nvPr/>
        </p:nvPicPr>
        <p:blipFill rotWithShape="1">
          <a:blip r:embed="rId5">
            <a:alphaModFix/>
          </a:blip>
          <a:srcRect l="1447" t="4609" r="2074" b="3941"/>
          <a:stretch/>
        </p:blipFill>
        <p:spPr>
          <a:xfrm>
            <a:off x="5335574" y="17899488"/>
            <a:ext cx="5335200" cy="3695462"/>
          </a:xfrm>
          <a:prstGeom prst="rect">
            <a:avLst/>
          </a:prstGeom>
          <a:noFill/>
          <a:ln>
            <a:noFill/>
          </a:ln>
        </p:spPr>
      </p:pic>
      <p:graphicFrame>
        <p:nvGraphicFramePr>
          <p:cNvPr id="154" name="Shape 154"/>
          <p:cNvGraphicFramePr/>
          <p:nvPr/>
        </p:nvGraphicFramePr>
        <p:xfrm>
          <a:off x="12445205" y="8404442"/>
          <a:ext cx="8426232" cy="2498327"/>
        </p:xfrm>
        <a:graphic>
          <a:graphicData uri="http://schemas.openxmlformats.org/drawingml/2006/table">
            <a:tbl>
              <a:tblPr>
                <a:noFill/>
              </a:tblPr>
              <a:tblGrid>
                <a:gridCol w="1539401"/>
                <a:gridCol w="1269323"/>
                <a:gridCol w="1404377"/>
                <a:gridCol w="1404377"/>
                <a:gridCol w="1404377"/>
                <a:gridCol w="1404377"/>
              </a:tblGrid>
              <a:tr h="746923">
                <a:tc>
                  <a:txBody>
                    <a:bodyPr/>
                    <a:lstStyle/>
                    <a:p>
                      <a:pPr lvl="0" rtl="0">
                        <a:spcBef>
                          <a:spcPts val="0"/>
                        </a:spcBef>
                        <a:buNone/>
                      </a:pPr>
                      <a:r>
                        <a:rPr lang="en-US" sz="1900" b="1">
                          <a:latin typeface="Times New Roman"/>
                          <a:ea typeface="Times New Roman"/>
                          <a:cs typeface="Times New Roman"/>
                          <a:sym typeface="Times New Roman"/>
                        </a:rPr>
                        <a:t>Bit-Line (Data) </a:t>
                      </a:r>
                    </a:p>
                  </a:txBody>
                  <a:tcPr marL="63499" marR="63499" marT="63499" marB="63499">
                    <a:solidFill>
                      <a:srgbClr val="FFE599"/>
                    </a:solidFill>
                  </a:tcPr>
                </a:tc>
                <a:tc>
                  <a:txBody>
                    <a:bodyPr/>
                    <a:lstStyle/>
                    <a:p>
                      <a:pPr lvl="0" rtl="0">
                        <a:spcBef>
                          <a:spcPts val="0"/>
                        </a:spcBef>
                        <a:buNone/>
                      </a:pPr>
                      <a:r>
                        <a:rPr lang="en-US" sz="1900" b="1">
                          <a:latin typeface="Times New Roman"/>
                          <a:ea typeface="Times New Roman"/>
                          <a:cs typeface="Times New Roman"/>
                          <a:sym typeface="Times New Roman"/>
                        </a:rPr>
                        <a:t>Wen</a:t>
                      </a:r>
                    </a:p>
                  </a:txBody>
                  <a:tcPr marL="63499" marR="63499" marT="63499" marB="63499">
                    <a:solidFill>
                      <a:srgbClr val="FFE599"/>
                    </a:solidFill>
                  </a:tcPr>
                </a:tc>
                <a:tc>
                  <a:txBody>
                    <a:bodyPr/>
                    <a:lstStyle/>
                    <a:p>
                      <a:pPr lvl="0" rtl="0">
                        <a:spcBef>
                          <a:spcPts val="0"/>
                        </a:spcBef>
                        <a:buNone/>
                      </a:pPr>
                      <a:r>
                        <a:rPr lang="en-US" sz="1900">
                          <a:latin typeface="Times New Roman"/>
                          <a:ea typeface="Times New Roman"/>
                          <a:cs typeface="Times New Roman"/>
                          <a:sym typeface="Times New Roman"/>
                        </a:rPr>
                        <a:t>WEN1</a:t>
                      </a:r>
                    </a:p>
                  </a:txBody>
                  <a:tcPr marL="63499" marR="63499" marT="63499" marB="63499">
                    <a:solidFill>
                      <a:srgbClr val="FFE599"/>
                    </a:solidFill>
                  </a:tcPr>
                </a:tc>
                <a:tc>
                  <a:txBody>
                    <a:bodyPr/>
                    <a:lstStyle/>
                    <a:p>
                      <a:pPr lvl="0" rtl="0">
                        <a:spcBef>
                          <a:spcPts val="0"/>
                        </a:spcBef>
                        <a:buNone/>
                      </a:pPr>
                      <a:r>
                        <a:rPr lang="en-US" sz="1900">
                          <a:latin typeface="Times New Roman"/>
                          <a:ea typeface="Times New Roman"/>
                          <a:cs typeface="Times New Roman"/>
                          <a:sym typeface="Times New Roman"/>
                        </a:rPr>
                        <a:t>WEN2</a:t>
                      </a:r>
                    </a:p>
                  </a:txBody>
                  <a:tcPr marL="63499" marR="63499" marT="63499" marB="63499">
                    <a:solidFill>
                      <a:srgbClr val="FFE599"/>
                    </a:solidFill>
                  </a:tcPr>
                </a:tc>
                <a:tc>
                  <a:txBody>
                    <a:bodyPr/>
                    <a:lstStyle/>
                    <a:p>
                      <a:pPr lvl="0" rtl="0">
                        <a:spcBef>
                          <a:spcPts val="0"/>
                        </a:spcBef>
                        <a:buNone/>
                      </a:pPr>
                      <a:r>
                        <a:rPr lang="en-US" sz="1900">
                          <a:latin typeface="Times New Roman"/>
                          <a:ea typeface="Times New Roman"/>
                          <a:cs typeface="Times New Roman"/>
                          <a:sym typeface="Times New Roman"/>
                        </a:rPr>
                        <a:t>WEN3</a:t>
                      </a:r>
                    </a:p>
                  </a:txBody>
                  <a:tcPr marL="63499" marR="63499" marT="63499" marB="63499">
                    <a:solidFill>
                      <a:srgbClr val="FFE599"/>
                    </a:solidFill>
                  </a:tcPr>
                </a:tc>
                <a:tc>
                  <a:txBody>
                    <a:bodyPr/>
                    <a:lstStyle/>
                    <a:p>
                      <a:pPr lvl="0" rtl="0">
                        <a:spcBef>
                          <a:spcPts val="0"/>
                        </a:spcBef>
                        <a:buNone/>
                      </a:pPr>
                      <a:r>
                        <a:rPr lang="en-US" sz="1900">
                          <a:latin typeface="Times New Roman"/>
                          <a:ea typeface="Times New Roman"/>
                          <a:cs typeface="Times New Roman"/>
                          <a:sym typeface="Times New Roman"/>
                        </a:rPr>
                        <a:t>WEN4</a:t>
                      </a:r>
                    </a:p>
                  </a:txBody>
                  <a:tcPr marL="63499" marR="63499" marT="63499" marB="63499">
                    <a:solidFill>
                      <a:srgbClr val="FFE599"/>
                    </a:solidFill>
                  </a:tcPr>
                </a:tc>
              </a:tr>
              <a:tr h="437851">
                <a:tc>
                  <a:txBody>
                    <a:bodyPr/>
                    <a:lstStyle/>
                    <a:p>
                      <a:pPr lvl="0" rtl="0">
                        <a:spcBef>
                          <a:spcPts val="0"/>
                        </a:spcBef>
                        <a:buNone/>
                      </a:pPr>
                      <a:r>
                        <a:rPr lang="en-US" sz="1900" b="1">
                          <a:latin typeface="Times New Roman"/>
                          <a:ea typeface="Times New Roman"/>
                          <a:cs typeface="Times New Roman"/>
                          <a:sym typeface="Times New Roman"/>
                        </a:rPr>
                        <a:t>0</a:t>
                      </a:r>
                    </a:p>
                  </a:txBody>
                  <a:tcPr marL="63499" marR="63499" marT="63499" marB="63499">
                    <a:solidFill>
                      <a:srgbClr val="FFF2CC"/>
                    </a:solidFill>
                  </a:tcPr>
                </a:tc>
                <a:tc>
                  <a:txBody>
                    <a:bodyPr/>
                    <a:lstStyle/>
                    <a:p>
                      <a:pPr lvl="0" rtl="0">
                        <a:spcBef>
                          <a:spcPts val="0"/>
                        </a:spcBef>
                        <a:buNone/>
                      </a:pPr>
                      <a:r>
                        <a:rPr lang="en-US" sz="1900" b="1">
                          <a:latin typeface="Times New Roman"/>
                          <a:ea typeface="Times New Roman"/>
                          <a:cs typeface="Times New Roman"/>
                          <a:sym typeface="Times New Roman"/>
                        </a:rPr>
                        <a:t>0</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1</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0</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1</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0</a:t>
                      </a:r>
                    </a:p>
                  </a:txBody>
                  <a:tcPr marL="63499" marR="63499" marT="63499" marB="63499">
                    <a:solidFill>
                      <a:srgbClr val="FFF2CC"/>
                    </a:solidFill>
                  </a:tcPr>
                </a:tc>
              </a:tr>
              <a:tr h="437851">
                <a:tc>
                  <a:txBody>
                    <a:bodyPr/>
                    <a:lstStyle/>
                    <a:p>
                      <a:pPr lvl="0" rtl="0">
                        <a:spcBef>
                          <a:spcPts val="0"/>
                        </a:spcBef>
                        <a:buNone/>
                      </a:pPr>
                      <a:r>
                        <a:rPr lang="en-US" sz="1900" b="1">
                          <a:latin typeface="Times New Roman"/>
                          <a:ea typeface="Times New Roman"/>
                          <a:cs typeface="Times New Roman"/>
                          <a:sym typeface="Times New Roman"/>
                        </a:rPr>
                        <a:t>0</a:t>
                      </a:r>
                    </a:p>
                  </a:txBody>
                  <a:tcPr marL="63499" marR="63499" marT="63499" marB="63499">
                    <a:solidFill>
                      <a:srgbClr val="FFF2CC"/>
                    </a:solidFill>
                  </a:tcPr>
                </a:tc>
                <a:tc>
                  <a:txBody>
                    <a:bodyPr/>
                    <a:lstStyle/>
                    <a:p>
                      <a:pPr lvl="0" rtl="0">
                        <a:spcBef>
                          <a:spcPts val="0"/>
                        </a:spcBef>
                        <a:buNone/>
                      </a:pPr>
                      <a:r>
                        <a:rPr lang="en-US" sz="1900" b="1">
                          <a:latin typeface="Times New Roman"/>
                          <a:ea typeface="Times New Roman"/>
                          <a:cs typeface="Times New Roman"/>
                          <a:sym typeface="Times New Roman"/>
                        </a:rPr>
                        <a:t>1</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1</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1</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0</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0</a:t>
                      </a:r>
                    </a:p>
                  </a:txBody>
                  <a:tcPr marL="63499" marR="63499" marT="63499" marB="63499">
                    <a:solidFill>
                      <a:srgbClr val="FFF2CC"/>
                    </a:solidFill>
                  </a:tcPr>
                </a:tc>
              </a:tr>
              <a:tr h="437851">
                <a:tc>
                  <a:txBody>
                    <a:bodyPr/>
                    <a:lstStyle/>
                    <a:p>
                      <a:pPr lvl="0" rtl="0">
                        <a:spcBef>
                          <a:spcPts val="0"/>
                        </a:spcBef>
                        <a:buNone/>
                      </a:pPr>
                      <a:r>
                        <a:rPr lang="en-US" sz="1900" b="1">
                          <a:latin typeface="Times New Roman"/>
                          <a:ea typeface="Times New Roman"/>
                          <a:cs typeface="Times New Roman"/>
                          <a:sym typeface="Times New Roman"/>
                        </a:rPr>
                        <a:t>1</a:t>
                      </a:r>
                    </a:p>
                  </a:txBody>
                  <a:tcPr marL="63499" marR="63499" marT="63499" marB="63499">
                    <a:solidFill>
                      <a:srgbClr val="FFF2CC"/>
                    </a:solidFill>
                  </a:tcPr>
                </a:tc>
                <a:tc>
                  <a:txBody>
                    <a:bodyPr/>
                    <a:lstStyle/>
                    <a:p>
                      <a:pPr lvl="0" rtl="0">
                        <a:spcBef>
                          <a:spcPts val="0"/>
                        </a:spcBef>
                        <a:buNone/>
                      </a:pPr>
                      <a:r>
                        <a:rPr lang="en-US" sz="1900" b="1">
                          <a:latin typeface="Times New Roman"/>
                          <a:ea typeface="Times New Roman"/>
                          <a:cs typeface="Times New Roman"/>
                          <a:sym typeface="Times New Roman"/>
                        </a:rPr>
                        <a:t>0</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1</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0</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1</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0</a:t>
                      </a:r>
                    </a:p>
                  </a:txBody>
                  <a:tcPr marL="63499" marR="63499" marT="63499" marB="63499">
                    <a:solidFill>
                      <a:srgbClr val="FFF2CC"/>
                    </a:solidFill>
                  </a:tcPr>
                </a:tc>
              </a:tr>
              <a:tr h="437851">
                <a:tc>
                  <a:txBody>
                    <a:bodyPr/>
                    <a:lstStyle/>
                    <a:p>
                      <a:pPr lvl="0" rtl="0">
                        <a:spcBef>
                          <a:spcPts val="0"/>
                        </a:spcBef>
                        <a:buNone/>
                      </a:pPr>
                      <a:r>
                        <a:rPr lang="en-US" sz="1900" b="1">
                          <a:latin typeface="Times New Roman"/>
                          <a:ea typeface="Times New Roman"/>
                          <a:cs typeface="Times New Roman"/>
                          <a:sym typeface="Times New Roman"/>
                        </a:rPr>
                        <a:t>1</a:t>
                      </a:r>
                    </a:p>
                  </a:txBody>
                  <a:tcPr marL="63499" marR="63499" marT="63499" marB="63499">
                    <a:solidFill>
                      <a:srgbClr val="FFF2CC"/>
                    </a:solidFill>
                  </a:tcPr>
                </a:tc>
                <a:tc>
                  <a:txBody>
                    <a:bodyPr/>
                    <a:lstStyle/>
                    <a:p>
                      <a:pPr lvl="0" rtl="0">
                        <a:spcBef>
                          <a:spcPts val="0"/>
                        </a:spcBef>
                        <a:buNone/>
                      </a:pPr>
                      <a:r>
                        <a:rPr lang="en-US" sz="1900" b="1">
                          <a:latin typeface="Times New Roman"/>
                          <a:ea typeface="Times New Roman"/>
                          <a:cs typeface="Times New Roman"/>
                          <a:sym typeface="Times New Roman"/>
                        </a:rPr>
                        <a:t>1</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0</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0</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1</a:t>
                      </a:r>
                    </a:p>
                  </a:txBody>
                  <a:tcPr marL="63499" marR="63499" marT="63499" marB="63499">
                    <a:solidFill>
                      <a:srgbClr val="FFF2CC"/>
                    </a:solidFill>
                  </a:tcPr>
                </a:tc>
                <a:tc>
                  <a:txBody>
                    <a:bodyPr/>
                    <a:lstStyle/>
                    <a:p>
                      <a:pPr lvl="0" rtl="0">
                        <a:spcBef>
                          <a:spcPts val="0"/>
                        </a:spcBef>
                        <a:buNone/>
                      </a:pPr>
                      <a:r>
                        <a:rPr lang="en-US" sz="1900">
                          <a:latin typeface="Times New Roman"/>
                          <a:ea typeface="Times New Roman"/>
                          <a:cs typeface="Times New Roman"/>
                          <a:sym typeface="Times New Roman"/>
                        </a:rPr>
                        <a:t>1</a:t>
                      </a:r>
                    </a:p>
                  </a:txBody>
                  <a:tcPr marL="63499" marR="63499" marT="63499" marB="63499">
                    <a:solidFill>
                      <a:srgbClr val="FFF2CC"/>
                    </a:solidFill>
                  </a:tcPr>
                </a:tc>
              </a:tr>
            </a:tbl>
          </a:graphicData>
        </a:graphic>
      </p:graphicFrame>
      <p:pic>
        <p:nvPicPr>
          <p:cNvPr id="155" name="Shape 155"/>
          <p:cNvPicPr preferRelativeResize="0"/>
          <p:nvPr/>
        </p:nvPicPr>
        <p:blipFill>
          <a:blip r:embed="rId6">
            <a:alphaModFix/>
          </a:blip>
          <a:stretch>
            <a:fillRect/>
          </a:stretch>
        </p:blipFill>
        <p:spPr>
          <a:xfrm>
            <a:off x="16026631" y="17551224"/>
            <a:ext cx="5603149" cy="3551702"/>
          </a:xfrm>
          <a:prstGeom prst="rect">
            <a:avLst/>
          </a:prstGeom>
          <a:noFill/>
          <a:ln>
            <a:noFill/>
          </a:ln>
        </p:spPr>
      </p:pic>
      <p:pic>
        <p:nvPicPr>
          <p:cNvPr id="156" name="Shape 156"/>
          <p:cNvPicPr preferRelativeResize="0"/>
          <p:nvPr/>
        </p:nvPicPr>
        <p:blipFill>
          <a:blip r:embed="rId7">
            <a:alphaModFix/>
          </a:blip>
          <a:stretch>
            <a:fillRect/>
          </a:stretch>
        </p:blipFill>
        <p:spPr>
          <a:xfrm>
            <a:off x="11918477" y="17551224"/>
            <a:ext cx="3479399" cy="1944288"/>
          </a:xfrm>
          <a:prstGeom prst="rect">
            <a:avLst/>
          </a:prstGeom>
          <a:noFill/>
          <a:ln>
            <a:noFill/>
          </a:ln>
        </p:spPr>
      </p:pic>
      <p:sp>
        <p:nvSpPr>
          <p:cNvPr id="157" name="Shape 157"/>
          <p:cNvSpPr txBox="1"/>
          <p:nvPr/>
        </p:nvSpPr>
        <p:spPr>
          <a:xfrm>
            <a:off x="11630980" y="11704277"/>
            <a:ext cx="4939799" cy="5516400"/>
          </a:xfrm>
          <a:prstGeom prst="rect">
            <a:avLst/>
          </a:prstGeom>
          <a:noFill/>
          <a:ln>
            <a:noFill/>
          </a:ln>
        </p:spPr>
        <p:txBody>
          <a:bodyPr lIns="91367" tIns="91367" rIns="91367" bIns="91367" anchor="t" anchorCtr="0">
            <a:noAutofit/>
          </a:bodyPr>
          <a:lstStyle/>
          <a:p>
            <a:pPr algn="ctr">
              <a:spcAft>
                <a:spcPts val="1000"/>
              </a:spcAft>
            </a:pPr>
            <a:r>
              <a:rPr lang="en-US" sz="2400">
                <a:latin typeface="Trebuchet MS"/>
                <a:ea typeface="Trebuchet MS"/>
                <a:cs typeface="Trebuchet MS"/>
                <a:sym typeface="Trebuchet MS"/>
              </a:rPr>
              <a:t>Write Operations</a:t>
            </a:r>
          </a:p>
          <a:p>
            <a:pPr marL="456910" indent="-380758">
              <a:spcAft>
                <a:spcPts val="1000"/>
              </a:spcAft>
              <a:buClr>
                <a:srgbClr val="000000"/>
              </a:buClr>
              <a:buSzPct val="100000"/>
              <a:buFont typeface="Trebuchet MS"/>
              <a:buChar char="●"/>
            </a:pPr>
            <a:r>
              <a:rPr lang="en-US" sz="2400">
                <a:latin typeface="Trebuchet MS"/>
                <a:ea typeface="Trebuchet MS"/>
                <a:cs typeface="Trebuchet MS"/>
                <a:sym typeface="Trebuchet MS"/>
              </a:rPr>
              <a:t>When writing a 0 1 to the pair of MTJs, WEN1 and WEN2 are low, the top NMOS transistors are on, and the top of the circuit is connected to ground while WEN3 allows the bottom PMOS to turn on. </a:t>
            </a:r>
          </a:p>
          <a:p>
            <a:endParaRPr sz="2400">
              <a:latin typeface="Trebuchet MS"/>
              <a:ea typeface="Trebuchet MS"/>
              <a:cs typeface="Trebuchet MS"/>
              <a:sym typeface="Trebuchet MS"/>
            </a:endParaRPr>
          </a:p>
          <a:p>
            <a:pPr marL="456910" indent="-380758">
              <a:spcAft>
                <a:spcPts val="1000"/>
              </a:spcAft>
              <a:buClr>
                <a:srgbClr val="000000"/>
              </a:buClr>
              <a:buSzPct val="100000"/>
              <a:buFont typeface="Trebuchet MS"/>
              <a:buChar char="●"/>
            </a:pPr>
            <a:r>
              <a:rPr lang="en-US" sz="2400">
                <a:latin typeface="Trebuchet MS"/>
                <a:ea typeface="Trebuchet MS"/>
                <a:cs typeface="Trebuchet MS"/>
                <a:sym typeface="Trebuchet MS"/>
              </a:rPr>
              <a:t> When writing 1 0 to the pair of MTJs, WEN1 and WEN2 are high which allows VDD to be present at the top of the circuit.</a:t>
            </a:r>
          </a:p>
        </p:txBody>
      </p:sp>
      <p:sp>
        <p:nvSpPr>
          <p:cNvPr id="158" name="Shape 158"/>
          <p:cNvSpPr txBox="1"/>
          <p:nvPr/>
        </p:nvSpPr>
        <p:spPr>
          <a:xfrm>
            <a:off x="934406" y="6644174"/>
            <a:ext cx="4764901" cy="2732400"/>
          </a:xfrm>
          <a:prstGeom prst="rect">
            <a:avLst/>
          </a:prstGeom>
          <a:noFill/>
          <a:ln>
            <a:noFill/>
          </a:ln>
        </p:spPr>
        <p:txBody>
          <a:bodyPr lIns="91367" tIns="91367" rIns="91367" bIns="91367" anchor="t" anchorCtr="0">
            <a:noAutofit/>
          </a:bodyPr>
          <a:lstStyle/>
          <a:p>
            <a:pPr marL="456910" indent="-355373">
              <a:lnSpc>
                <a:spcPct val="90000"/>
              </a:lnSpc>
              <a:buClr>
                <a:srgbClr val="000000"/>
              </a:buClr>
              <a:buSzPct val="100000"/>
              <a:buFont typeface="Trebuchet MS"/>
              <a:buChar char="●"/>
            </a:pPr>
            <a:r>
              <a:rPr lang="en-US" sz="2400">
                <a:latin typeface="Trebuchet MS"/>
                <a:ea typeface="Trebuchet MS"/>
                <a:cs typeface="Trebuchet MS"/>
                <a:sym typeface="Trebuchet MS"/>
              </a:rPr>
              <a:t>Modern Semiconductor industry is vulnerable to IP fraud and reverse engineering due to low hardware security and IC fabrication foundries outsourcing semiconductor design.</a:t>
            </a:r>
          </a:p>
        </p:txBody>
      </p:sp>
      <p:sp>
        <p:nvSpPr>
          <p:cNvPr id="159" name="Shape 159"/>
          <p:cNvSpPr txBox="1"/>
          <p:nvPr/>
        </p:nvSpPr>
        <p:spPr>
          <a:xfrm>
            <a:off x="16645578" y="11687882"/>
            <a:ext cx="5012098" cy="6321000"/>
          </a:xfrm>
          <a:prstGeom prst="rect">
            <a:avLst/>
          </a:prstGeom>
          <a:noFill/>
          <a:ln>
            <a:noFill/>
          </a:ln>
        </p:spPr>
        <p:txBody>
          <a:bodyPr lIns="91367" tIns="91367" rIns="91367" bIns="91367" anchor="t" anchorCtr="0">
            <a:noAutofit/>
          </a:bodyPr>
          <a:lstStyle/>
          <a:p>
            <a:pPr algn="ctr">
              <a:spcAft>
                <a:spcPts val="1000"/>
              </a:spcAft>
            </a:pPr>
            <a:r>
              <a:rPr lang="en-US" sz="2400">
                <a:latin typeface="Trebuchet MS"/>
                <a:ea typeface="Trebuchet MS"/>
                <a:cs typeface="Trebuchet MS"/>
                <a:sym typeface="Trebuchet MS"/>
              </a:rPr>
              <a:t>Read Operations</a:t>
            </a:r>
          </a:p>
          <a:p>
            <a:pPr marL="456910" indent="-380758">
              <a:spcAft>
                <a:spcPts val="1000"/>
              </a:spcAft>
              <a:buSzPct val="100000"/>
              <a:buFont typeface="Trebuchet MS"/>
              <a:buChar char="●"/>
            </a:pPr>
            <a:r>
              <a:rPr lang="en-US" sz="2400">
                <a:latin typeface="Trebuchet MS"/>
                <a:ea typeface="Trebuchet MS"/>
                <a:cs typeface="Trebuchet MS"/>
                <a:sym typeface="Trebuchet MS"/>
              </a:rPr>
              <a:t>During the pre-charge phase sense enable is low and the PMOS at the top of the circuit allows the circuit to be pre-charged with VDD while the NMOS that connects to ground is not active. </a:t>
            </a:r>
          </a:p>
          <a:p>
            <a:endParaRPr sz="2400">
              <a:latin typeface="Trebuchet MS"/>
              <a:ea typeface="Trebuchet MS"/>
              <a:cs typeface="Trebuchet MS"/>
              <a:sym typeface="Trebuchet MS"/>
            </a:endParaRPr>
          </a:p>
          <a:p>
            <a:pPr marL="456910" indent="-380758">
              <a:spcAft>
                <a:spcPts val="1000"/>
              </a:spcAft>
              <a:buSzPct val="100000"/>
              <a:buFont typeface="Trebuchet MS"/>
              <a:buChar char="●"/>
            </a:pPr>
            <a:r>
              <a:rPr lang="en-US" sz="2400">
                <a:latin typeface="Trebuchet MS"/>
                <a:ea typeface="Trebuchet MS"/>
                <a:cs typeface="Trebuchet MS"/>
                <a:sym typeface="Trebuchet MS"/>
              </a:rPr>
              <a:t> During the evaluation phase sense enable is high and the VDD PMOS is inactive while the Grounding NMOS is active and allows the circuit to connect to ground.</a:t>
            </a:r>
          </a:p>
        </p:txBody>
      </p:sp>
      <p:pic>
        <p:nvPicPr>
          <p:cNvPr id="160" name="Shape 160" descr="FailureRateVsDelayVsArea3D_600jpg.jpg"/>
          <p:cNvPicPr preferRelativeResize="0"/>
          <p:nvPr/>
        </p:nvPicPr>
        <p:blipFill>
          <a:blip r:embed="rId8">
            <a:alphaModFix/>
          </a:blip>
          <a:stretch>
            <a:fillRect/>
          </a:stretch>
        </p:blipFill>
        <p:spPr>
          <a:xfrm>
            <a:off x="22790556" y="19513550"/>
            <a:ext cx="8810101" cy="4784544"/>
          </a:xfrm>
          <a:prstGeom prst="rect">
            <a:avLst/>
          </a:prstGeom>
          <a:noFill/>
          <a:ln>
            <a:noFill/>
          </a:ln>
        </p:spPr>
      </p:pic>
      <p:sp>
        <p:nvSpPr>
          <p:cNvPr id="161" name="Shape 161"/>
          <p:cNvSpPr txBox="1"/>
          <p:nvPr/>
        </p:nvSpPr>
        <p:spPr>
          <a:xfrm>
            <a:off x="22260626" y="6693434"/>
            <a:ext cx="3915300" cy="3354600"/>
          </a:xfrm>
          <a:prstGeom prst="rect">
            <a:avLst/>
          </a:prstGeom>
          <a:noFill/>
          <a:ln>
            <a:noFill/>
          </a:ln>
        </p:spPr>
        <p:txBody>
          <a:bodyPr lIns="91367" tIns="91367" rIns="91367" bIns="91367" anchor="t" anchorCtr="0">
            <a:noAutofit/>
          </a:bodyPr>
          <a:lstStyle/>
          <a:p>
            <a:endParaRPr sz="2400" b="1">
              <a:latin typeface="Trebuchet MS"/>
              <a:ea typeface="Trebuchet MS"/>
              <a:cs typeface="Trebuchet MS"/>
              <a:sym typeface="Trebuchet MS"/>
            </a:endParaRPr>
          </a:p>
          <a:p>
            <a:pPr marL="456910" indent="-380758">
              <a:buSzPct val="100000"/>
              <a:buFont typeface="Trebuchet MS"/>
              <a:buChar char="●"/>
            </a:pPr>
            <a:r>
              <a:rPr lang="en-US" sz="2400">
                <a:latin typeface="Trebuchet MS"/>
                <a:ea typeface="Trebuchet MS"/>
                <a:cs typeface="Trebuchet MS"/>
                <a:sym typeface="Trebuchet MS"/>
              </a:rPr>
              <a:t>We ran multivariable simulations with four variables to see how the transistor values are affected and to find accurate width values.</a:t>
            </a:r>
          </a:p>
          <a:p>
            <a:endParaRPr sz="2000">
              <a:latin typeface="Trebuchet MS"/>
              <a:ea typeface="Trebuchet MS"/>
              <a:cs typeface="Trebuchet MS"/>
              <a:sym typeface="Trebuchet MS"/>
            </a:endParaRPr>
          </a:p>
          <a:p>
            <a:endParaRPr sz="2000">
              <a:latin typeface="Trebuchet MS"/>
              <a:ea typeface="Trebuchet MS"/>
              <a:cs typeface="Trebuchet MS"/>
              <a:sym typeface="Trebuchet MS"/>
            </a:endParaRPr>
          </a:p>
          <a:p>
            <a:endParaRPr sz="2000">
              <a:latin typeface="Trebuchet MS"/>
              <a:ea typeface="Trebuchet MS"/>
              <a:cs typeface="Trebuchet MS"/>
              <a:sym typeface="Trebuchet MS"/>
            </a:endParaRPr>
          </a:p>
        </p:txBody>
      </p:sp>
      <p:sp>
        <p:nvSpPr>
          <p:cNvPr id="162" name="Shape 162"/>
          <p:cNvSpPr txBox="1"/>
          <p:nvPr/>
        </p:nvSpPr>
        <p:spPr>
          <a:xfrm>
            <a:off x="12443375" y="4952234"/>
            <a:ext cx="8387700" cy="307800"/>
          </a:xfrm>
          <a:prstGeom prst="rect">
            <a:avLst/>
          </a:prstGeom>
          <a:noFill/>
          <a:ln>
            <a:noFill/>
          </a:ln>
        </p:spPr>
        <p:txBody>
          <a:bodyPr lIns="91367" tIns="91367" rIns="91367" bIns="91367" anchor="t" anchorCtr="0">
            <a:noAutofit/>
          </a:bodyPr>
          <a:lstStyle/>
          <a:p>
            <a:endParaRPr sz="2800"/>
          </a:p>
        </p:txBody>
      </p:sp>
      <p:sp>
        <p:nvSpPr>
          <p:cNvPr id="163" name="Shape 163"/>
          <p:cNvSpPr txBox="1"/>
          <p:nvPr/>
        </p:nvSpPr>
        <p:spPr>
          <a:xfrm>
            <a:off x="22260624" y="10290876"/>
            <a:ext cx="10047002" cy="1766702"/>
          </a:xfrm>
          <a:prstGeom prst="rect">
            <a:avLst/>
          </a:prstGeom>
          <a:noFill/>
          <a:ln>
            <a:noFill/>
          </a:ln>
        </p:spPr>
        <p:txBody>
          <a:bodyPr lIns="91367" tIns="91367" rIns="91367" bIns="91367" anchor="t" anchorCtr="0">
            <a:noAutofit/>
          </a:bodyPr>
          <a:lstStyle/>
          <a:p>
            <a:pPr indent="456910"/>
            <a:r>
              <a:rPr lang="en-US" sz="2400" b="1">
                <a:latin typeface="Trebuchet MS"/>
                <a:ea typeface="Trebuchet MS"/>
                <a:cs typeface="Trebuchet MS"/>
                <a:sym typeface="Trebuchet MS"/>
              </a:rPr>
              <a:t>Optimization of read (12 Transistors)</a:t>
            </a:r>
          </a:p>
          <a:p>
            <a:endParaRPr sz="2400" b="1">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Optimization of the read cycle was performed by using HSpice and a netlist that allowed delay and area to be used as weighted goals. </a:t>
            </a:r>
          </a:p>
          <a:p>
            <a:endParaRPr sz="1200"/>
          </a:p>
        </p:txBody>
      </p:sp>
      <p:pic>
        <p:nvPicPr>
          <p:cNvPr id="164" name="Shape 164"/>
          <p:cNvPicPr preferRelativeResize="0"/>
          <p:nvPr/>
        </p:nvPicPr>
        <p:blipFill rotWithShape="1">
          <a:blip r:embed="rId9">
            <a:alphaModFix/>
          </a:blip>
          <a:srcRect l="6675" r="13764"/>
          <a:stretch/>
        </p:blipFill>
        <p:spPr>
          <a:xfrm>
            <a:off x="6132224" y="12822209"/>
            <a:ext cx="4373101" cy="3354466"/>
          </a:xfrm>
          <a:prstGeom prst="rect">
            <a:avLst/>
          </a:prstGeom>
          <a:noFill/>
          <a:ln>
            <a:noFill/>
          </a:ln>
        </p:spPr>
      </p:pic>
      <p:pic>
        <p:nvPicPr>
          <p:cNvPr id="165" name="Shape 165"/>
          <p:cNvPicPr preferRelativeResize="0"/>
          <p:nvPr/>
        </p:nvPicPr>
        <p:blipFill>
          <a:blip r:embed="rId10">
            <a:alphaModFix/>
          </a:blip>
          <a:stretch>
            <a:fillRect/>
          </a:stretch>
        </p:blipFill>
        <p:spPr>
          <a:xfrm>
            <a:off x="3157475" y="25300006"/>
            <a:ext cx="5836292" cy="1766702"/>
          </a:xfrm>
          <a:prstGeom prst="rect">
            <a:avLst/>
          </a:prstGeom>
          <a:noFill/>
          <a:ln w="9525" cap="flat" cmpd="sng">
            <a:solidFill>
              <a:srgbClr val="FFFFFF"/>
            </a:solidFill>
            <a:prstDash val="solid"/>
            <a:round/>
            <a:headEnd type="none" w="med" len="med"/>
            <a:tailEnd type="none" w="med" len="med"/>
          </a:ln>
        </p:spPr>
      </p:pic>
      <p:sp>
        <p:nvSpPr>
          <p:cNvPr id="166" name="Shape 166"/>
          <p:cNvSpPr txBox="1"/>
          <p:nvPr/>
        </p:nvSpPr>
        <p:spPr>
          <a:xfrm>
            <a:off x="16471626" y="6693430"/>
            <a:ext cx="5186099" cy="1766702"/>
          </a:xfrm>
          <a:prstGeom prst="rect">
            <a:avLst/>
          </a:prstGeom>
          <a:noFill/>
          <a:ln>
            <a:noFill/>
          </a:ln>
        </p:spPr>
        <p:txBody>
          <a:bodyPr lIns="91367" tIns="91367" rIns="91367" bIns="91367" anchor="t" anchorCtr="0">
            <a:noAutofit/>
          </a:bodyPr>
          <a:lstStyle/>
          <a:p>
            <a:pPr marL="456910" indent="-228455">
              <a:buClr>
                <a:srgbClr val="000000"/>
              </a:buClr>
              <a:buSzPct val="100000"/>
              <a:buFont typeface="Trebuchet MS"/>
              <a:buChar char="●"/>
            </a:pPr>
            <a:r>
              <a:rPr lang="en-US" sz="2400">
                <a:latin typeface="Trebuchet MS"/>
                <a:ea typeface="Trebuchet MS"/>
                <a:cs typeface="Trebuchet MS"/>
                <a:sym typeface="Trebuchet MS"/>
              </a:rPr>
              <a:t>Depending on the direction of the current, values (either 0 or 1) are introduced for the Data and the Write Enable (1-4). </a:t>
            </a:r>
          </a:p>
          <a:p>
            <a:pPr algn="just">
              <a:spcBef>
                <a:spcPts val="2000"/>
              </a:spcBef>
            </a:pPr>
            <a:endParaRPr sz="1200"/>
          </a:p>
        </p:txBody>
      </p:sp>
      <p:sp>
        <p:nvSpPr>
          <p:cNvPr id="167" name="Shape 167"/>
          <p:cNvSpPr txBox="1"/>
          <p:nvPr/>
        </p:nvSpPr>
        <p:spPr>
          <a:xfrm>
            <a:off x="33633466" y="28105226"/>
            <a:ext cx="8810101" cy="3695400"/>
          </a:xfrm>
          <a:prstGeom prst="rect">
            <a:avLst/>
          </a:prstGeom>
          <a:noFill/>
          <a:ln>
            <a:noFill/>
          </a:ln>
        </p:spPr>
        <p:txBody>
          <a:bodyPr lIns="91367" tIns="91367" rIns="91367" bIns="91367" anchor="t" anchorCtr="0">
            <a:noAutofit/>
          </a:bodyPr>
          <a:lstStyle/>
          <a:p>
            <a:r>
              <a:rPr lang="en-US" sz="3600" b="1">
                <a:latin typeface="Trebuchet MS"/>
                <a:ea typeface="Trebuchet MS"/>
                <a:cs typeface="Trebuchet MS"/>
                <a:sym typeface="Trebuchet MS"/>
              </a:rPr>
              <a:t>9. Acknowledgements  </a:t>
            </a:r>
          </a:p>
          <a:p>
            <a:r>
              <a:rPr lang="en-US" sz="2400">
                <a:latin typeface="Trebuchet MS"/>
                <a:ea typeface="Trebuchet MS"/>
                <a:cs typeface="Trebuchet MS"/>
                <a:sym typeface="Trebuchet MS"/>
              </a:rPr>
              <a:t>Thank you to Dr. Hamid Mahmoodi and Ali Attaran for mentoring us in this project with technical, aesthetic, and presentation guidance. Thank you to Synopsys for providing EDA licenses to NECRL and to DARPA for continued funding for this research. We are very grateful for this opportunity brought to us by Dr. Amelito Enriquez and the ASPIRES program.</a:t>
            </a:r>
          </a:p>
          <a:p>
            <a:endParaRPr sz="2400" b="1">
              <a:latin typeface="Trebuchet MS"/>
              <a:ea typeface="Trebuchet MS"/>
              <a:cs typeface="Trebuchet MS"/>
              <a:sym typeface="Trebuchet MS"/>
            </a:endParaRPr>
          </a:p>
          <a:p>
            <a:pPr algn="just">
              <a:buClr>
                <a:srgbClr val="000000"/>
              </a:buClr>
            </a:pPr>
            <a:endParaRPr sz="2400" b="1">
              <a:latin typeface="Trebuchet MS"/>
              <a:ea typeface="Trebuchet MS"/>
              <a:cs typeface="Trebuchet MS"/>
              <a:sym typeface="Trebuchet MS"/>
            </a:endParaRPr>
          </a:p>
        </p:txBody>
      </p:sp>
      <p:sp>
        <p:nvSpPr>
          <p:cNvPr id="168" name="Shape 168"/>
          <p:cNvSpPr txBox="1"/>
          <p:nvPr/>
        </p:nvSpPr>
        <p:spPr>
          <a:xfrm>
            <a:off x="11592479" y="22132747"/>
            <a:ext cx="10052101" cy="911702"/>
          </a:xfrm>
          <a:prstGeom prst="rect">
            <a:avLst/>
          </a:prstGeom>
          <a:noFill/>
          <a:ln>
            <a:noFill/>
          </a:ln>
        </p:spPr>
        <p:txBody>
          <a:bodyPr lIns="91367" tIns="91367" rIns="91367" bIns="91367" anchor="t" anchorCtr="0">
            <a:noAutofit/>
          </a:bodyPr>
          <a:lstStyle/>
          <a:p>
            <a:pPr indent="456910">
              <a:buClr>
                <a:srgbClr val="000000"/>
              </a:buClr>
              <a:buSzPct val="25000"/>
            </a:pPr>
            <a:r>
              <a:rPr lang="en-US" sz="3600" b="1">
                <a:latin typeface="Trebuchet MS"/>
                <a:ea typeface="Trebuchet MS"/>
                <a:cs typeface="Trebuchet MS"/>
                <a:sym typeface="Trebuchet MS"/>
              </a:rPr>
              <a:t>5. Methodology</a:t>
            </a:r>
          </a:p>
        </p:txBody>
      </p:sp>
      <p:pic>
        <p:nvPicPr>
          <p:cNvPr id="169" name="Shape 169" descr="Circuit for Invert1.JPG"/>
          <p:cNvPicPr preferRelativeResize="0"/>
          <p:nvPr/>
        </p:nvPicPr>
        <p:blipFill rotWithShape="1">
          <a:blip r:embed="rId11">
            <a:alphaModFix/>
          </a:blip>
          <a:srcRect l="7433" t="9698"/>
          <a:stretch/>
        </p:blipFill>
        <p:spPr>
          <a:xfrm>
            <a:off x="15318602" y="17551224"/>
            <a:ext cx="6311176" cy="4016400"/>
          </a:xfrm>
          <a:prstGeom prst="rect">
            <a:avLst/>
          </a:prstGeom>
          <a:noFill/>
          <a:ln>
            <a:noFill/>
          </a:ln>
        </p:spPr>
      </p:pic>
      <p:pic>
        <p:nvPicPr>
          <p:cNvPr id="170" name="Shape 170" descr="Circuit for Invert2.JPG"/>
          <p:cNvPicPr preferRelativeResize="0"/>
          <p:nvPr/>
        </p:nvPicPr>
        <p:blipFill rotWithShape="1">
          <a:blip r:embed="rId12">
            <a:alphaModFix/>
          </a:blip>
          <a:srcRect l="11123" t="17518" r="12166"/>
          <a:stretch/>
        </p:blipFill>
        <p:spPr>
          <a:xfrm>
            <a:off x="11613019" y="19770670"/>
            <a:ext cx="3705599" cy="2237400"/>
          </a:xfrm>
          <a:prstGeom prst="rect">
            <a:avLst/>
          </a:prstGeom>
          <a:noFill/>
          <a:ln>
            <a:noFill/>
          </a:ln>
        </p:spPr>
      </p:pic>
      <p:pic>
        <p:nvPicPr>
          <p:cNvPr id="171" name="Shape 171"/>
          <p:cNvPicPr preferRelativeResize="0"/>
          <p:nvPr/>
        </p:nvPicPr>
        <p:blipFill>
          <a:blip r:embed="rId13">
            <a:alphaModFix/>
          </a:blip>
          <a:stretch>
            <a:fillRect/>
          </a:stretch>
        </p:blipFill>
        <p:spPr>
          <a:xfrm>
            <a:off x="33691978" y="6693499"/>
            <a:ext cx="8501573" cy="3354451"/>
          </a:xfrm>
          <a:prstGeom prst="rect">
            <a:avLst/>
          </a:prstGeom>
          <a:noFill/>
          <a:ln>
            <a:noFill/>
          </a:ln>
        </p:spPr>
      </p:pic>
      <p:pic>
        <p:nvPicPr>
          <p:cNvPr id="172" name="Shape 172" descr="Circuit for Invert3.JPG"/>
          <p:cNvPicPr preferRelativeResize="0"/>
          <p:nvPr/>
        </p:nvPicPr>
        <p:blipFill rotWithShape="1">
          <a:blip r:embed="rId14">
            <a:alphaModFix/>
          </a:blip>
          <a:srcRect l="10776" t="16777" r="11752"/>
          <a:stretch/>
        </p:blipFill>
        <p:spPr>
          <a:xfrm>
            <a:off x="11613013" y="17533274"/>
            <a:ext cx="3705603" cy="2237400"/>
          </a:xfrm>
          <a:prstGeom prst="rect">
            <a:avLst/>
          </a:prstGeom>
          <a:noFill/>
          <a:ln>
            <a:noFill/>
          </a:ln>
        </p:spPr>
      </p:pic>
      <p:sp>
        <p:nvSpPr>
          <p:cNvPr id="173" name="Shape 173"/>
          <p:cNvSpPr txBox="1"/>
          <p:nvPr/>
        </p:nvSpPr>
        <p:spPr>
          <a:xfrm>
            <a:off x="32821256" y="9442039"/>
            <a:ext cx="10052101" cy="6321000"/>
          </a:xfrm>
          <a:prstGeom prst="rect">
            <a:avLst/>
          </a:prstGeom>
          <a:noFill/>
          <a:ln>
            <a:noFill/>
          </a:ln>
        </p:spPr>
        <p:txBody>
          <a:bodyPr lIns="91367" tIns="91367" rIns="91367" bIns="91367" anchor="t" anchorCtr="0">
            <a:noAutofit/>
          </a:bodyPr>
          <a:lstStyle/>
          <a:p>
            <a:endParaRPr sz="2400">
              <a:latin typeface="Trebuchet MS"/>
              <a:ea typeface="Trebuchet MS"/>
              <a:cs typeface="Trebuchet MS"/>
              <a:sym typeface="Trebuchet MS"/>
            </a:endParaRP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Write Cycle Transistor sizes; topN was 1.871μm, topP was 2.402μm, SinkP was 3.506μm, and SinkN was 3.001μm</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Read Cycle Transistor sizes; WN1 was 1.3μm, WN2 was 0.8μm, WP1 was 1.5μm, and WP2 was 0.1μm</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Post Layout write path was rerun with parasitics and results showed the unideal delay of 3.5ns</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Post Layout Read Path with parasitics had a delay of 168ps with sensing power of 42.4009 μW. Leakage Power was very low at 1.5594μW at SE frequency of 250 MHz</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Post-Layout 1000 iteration Monte Carlo run with parasitics yielded 100% pass rate for both Write and Read Operations</a:t>
            </a:r>
          </a:p>
          <a:p>
            <a:endParaRPr sz="2400">
              <a:latin typeface="Trebuchet MS"/>
              <a:ea typeface="Trebuchet MS"/>
              <a:cs typeface="Trebuchet MS"/>
              <a:sym typeface="Trebuchet MS"/>
            </a:endParaRPr>
          </a:p>
          <a:p>
            <a:endParaRPr sz="2400">
              <a:latin typeface="Trebuchet MS"/>
              <a:ea typeface="Trebuchet MS"/>
              <a:cs typeface="Trebuchet MS"/>
              <a:sym typeface="Trebuchet MS"/>
            </a:endParaRPr>
          </a:p>
          <a:p>
            <a:endParaRPr sz="2400">
              <a:latin typeface="Trebuchet MS"/>
              <a:ea typeface="Trebuchet MS"/>
              <a:cs typeface="Trebuchet MS"/>
              <a:sym typeface="Trebuchet MS"/>
            </a:endParaRPr>
          </a:p>
          <a:p>
            <a:endParaRPr sz="2400">
              <a:latin typeface="Trebuchet MS"/>
              <a:ea typeface="Trebuchet MS"/>
              <a:cs typeface="Trebuchet MS"/>
              <a:sym typeface="Trebuchet MS"/>
            </a:endParaRPr>
          </a:p>
          <a:p>
            <a:endParaRPr sz="2400">
              <a:latin typeface="Trebuchet MS"/>
              <a:ea typeface="Trebuchet MS"/>
              <a:cs typeface="Trebuchet MS"/>
              <a:sym typeface="Trebuchet MS"/>
            </a:endParaRPr>
          </a:p>
          <a:p>
            <a:endParaRPr sz="2400">
              <a:latin typeface="Trebuchet MS"/>
              <a:ea typeface="Trebuchet MS"/>
              <a:cs typeface="Trebuchet MS"/>
              <a:sym typeface="Trebuchet MS"/>
            </a:endParaRPr>
          </a:p>
        </p:txBody>
      </p:sp>
      <p:sp>
        <p:nvSpPr>
          <p:cNvPr id="174" name="Shape 174"/>
          <p:cNvSpPr txBox="1"/>
          <p:nvPr/>
        </p:nvSpPr>
        <p:spPr>
          <a:xfrm>
            <a:off x="930880" y="9268476"/>
            <a:ext cx="10052101" cy="1944302"/>
          </a:xfrm>
          <a:prstGeom prst="rect">
            <a:avLst/>
          </a:prstGeom>
          <a:noFill/>
          <a:ln>
            <a:noFill/>
          </a:ln>
        </p:spPr>
        <p:txBody>
          <a:bodyPr lIns="91367" tIns="91367" rIns="91367" bIns="91367" anchor="t" anchorCtr="0">
            <a:noAutofit/>
          </a:bodyPr>
          <a:lstStyle/>
          <a:p>
            <a:pPr>
              <a:lnSpc>
                <a:spcPct val="90000"/>
              </a:lnSpc>
            </a:pPr>
            <a:endParaRPr sz="2400">
              <a:latin typeface="Trebuchet MS"/>
              <a:ea typeface="Trebuchet MS"/>
              <a:cs typeface="Trebuchet MS"/>
              <a:sym typeface="Trebuchet MS"/>
            </a:endParaRPr>
          </a:p>
          <a:p>
            <a:pPr marL="456910" indent="-355373">
              <a:lnSpc>
                <a:spcPct val="90000"/>
              </a:lnSpc>
              <a:buClr>
                <a:srgbClr val="000000"/>
              </a:buClr>
              <a:buSzPct val="100000"/>
              <a:buFont typeface="Trebuchet MS"/>
              <a:buChar char="●"/>
            </a:pPr>
            <a:r>
              <a:rPr lang="en-US" sz="2400">
                <a:latin typeface="Trebuchet MS"/>
                <a:ea typeface="Trebuchet MS"/>
                <a:cs typeface="Trebuchet MS"/>
                <a:sym typeface="Trebuchet MS"/>
              </a:rPr>
              <a:t>STT technology poses as a great potential solution. It can be used to improve hardware security by implementing fast, reconfigurable logic to IC design.</a:t>
            </a:r>
            <a:br>
              <a:rPr lang="en-US" sz="2400">
                <a:latin typeface="Trebuchet MS"/>
                <a:ea typeface="Trebuchet MS"/>
                <a:cs typeface="Trebuchet MS"/>
                <a:sym typeface="Trebuchet MS"/>
              </a:rPr>
            </a:br>
            <a:endParaRPr lang="en-US" sz="2400">
              <a:latin typeface="Trebuchet MS"/>
              <a:ea typeface="Trebuchet MS"/>
              <a:cs typeface="Trebuchet MS"/>
              <a:sym typeface="Trebuchet MS"/>
            </a:endParaRPr>
          </a:p>
        </p:txBody>
      </p:sp>
      <p:pic>
        <p:nvPicPr>
          <p:cNvPr id="175" name="Shape 175"/>
          <p:cNvPicPr preferRelativeResize="0"/>
          <p:nvPr/>
        </p:nvPicPr>
        <p:blipFill>
          <a:blip r:embed="rId15">
            <a:alphaModFix/>
          </a:blip>
          <a:stretch>
            <a:fillRect/>
          </a:stretch>
        </p:blipFill>
        <p:spPr>
          <a:xfrm>
            <a:off x="5699299" y="6746537"/>
            <a:ext cx="5080250" cy="2695522"/>
          </a:xfrm>
          <a:prstGeom prst="rect">
            <a:avLst/>
          </a:prstGeom>
          <a:noFill/>
          <a:ln>
            <a:noFill/>
          </a:ln>
        </p:spPr>
      </p:pic>
      <p:pic>
        <p:nvPicPr>
          <p:cNvPr id="176" name="Shape 176"/>
          <p:cNvPicPr preferRelativeResize="0"/>
          <p:nvPr/>
        </p:nvPicPr>
        <p:blipFill>
          <a:blip r:embed="rId16">
            <a:alphaModFix/>
          </a:blip>
          <a:stretch>
            <a:fillRect/>
          </a:stretch>
        </p:blipFill>
        <p:spPr>
          <a:xfrm>
            <a:off x="26887349" y="11933409"/>
            <a:ext cx="5186099" cy="2270602"/>
          </a:xfrm>
          <a:prstGeom prst="rect">
            <a:avLst/>
          </a:prstGeom>
          <a:noFill/>
          <a:ln>
            <a:noFill/>
          </a:ln>
        </p:spPr>
      </p:pic>
      <p:sp>
        <p:nvSpPr>
          <p:cNvPr id="177" name="Shape 177"/>
          <p:cNvSpPr txBox="1"/>
          <p:nvPr/>
        </p:nvSpPr>
        <p:spPr>
          <a:xfrm>
            <a:off x="22260626" y="11687882"/>
            <a:ext cx="4880099" cy="2629800"/>
          </a:xfrm>
          <a:prstGeom prst="rect">
            <a:avLst/>
          </a:prstGeom>
          <a:noFill/>
          <a:ln>
            <a:noFill/>
          </a:ln>
        </p:spPr>
        <p:txBody>
          <a:bodyPr lIns="91367" tIns="91367" rIns="91367" bIns="91367" anchor="t" anchorCtr="0">
            <a:noAutofit/>
          </a:bodyPr>
          <a:lstStyle/>
          <a:p>
            <a:endParaRPr sz="2400">
              <a:latin typeface="Trebuchet MS"/>
              <a:ea typeface="Trebuchet MS"/>
              <a:cs typeface="Trebuchet MS"/>
              <a:sym typeface="Trebuchet MS"/>
            </a:endParaRPr>
          </a:p>
          <a:p>
            <a:pPr marL="456910" indent="-380758">
              <a:spcAft>
                <a:spcPts val="1000"/>
              </a:spcAft>
              <a:buClr>
                <a:srgbClr val="000000"/>
              </a:buClr>
              <a:buSzPct val="100000"/>
              <a:buFont typeface="Trebuchet MS"/>
              <a:buChar char="●"/>
            </a:pPr>
            <a:r>
              <a:rPr lang="en-US" sz="2400">
                <a:latin typeface="Trebuchet MS"/>
                <a:ea typeface="Trebuchet MS"/>
                <a:cs typeface="Trebuchet MS"/>
                <a:sym typeface="Trebuchet MS"/>
              </a:rPr>
              <a:t>The netlist contained a parameter which allowed an area goal to be set so that HSpice would determine the best possible transistor size.</a:t>
            </a:r>
          </a:p>
          <a:p>
            <a:endParaRPr sz="1200"/>
          </a:p>
        </p:txBody>
      </p:sp>
      <p:pic>
        <p:nvPicPr>
          <p:cNvPr id="178" name="Shape 178"/>
          <p:cNvPicPr preferRelativeResize="0"/>
          <p:nvPr/>
        </p:nvPicPr>
        <p:blipFill>
          <a:blip r:embed="rId17">
            <a:alphaModFix/>
          </a:blip>
          <a:stretch>
            <a:fillRect/>
          </a:stretch>
        </p:blipFill>
        <p:spPr>
          <a:xfrm>
            <a:off x="26175805" y="7145806"/>
            <a:ext cx="5603149" cy="2929358"/>
          </a:xfrm>
          <a:prstGeom prst="rect">
            <a:avLst/>
          </a:prstGeom>
          <a:noFill/>
          <a:ln>
            <a:noFill/>
          </a:ln>
        </p:spPr>
      </p:pic>
      <p:pic>
        <p:nvPicPr>
          <p:cNvPr id="179" name="Shape 179"/>
          <p:cNvPicPr preferRelativeResize="0"/>
          <p:nvPr/>
        </p:nvPicPr>
        <p:blipFill>
          <a:blip r:embed="rId18">
            <a:alphaModFix/>
          </a:blip>
          <a:stretch>
            <a:fillRect/>
          </a:stretch>
        </p:blipFill>
        <p:spPr>
          <a:xfrm>
            <a:off x="12716818" y="27956525"/>
            <a:ext cx="7920713" cy="4016400"/>
          </a:xfrm>
          <a:prstGeom prst="rect">
            <a:avLst/>
          </a:prstGeom>
          <a:noFill/>
          <a:ln>
            <a:noFill/>
          </a:ln>
        </p:spPr>
      </p:pic>
      <p:sp>
        <p:nvSpPr>
          <p:cNvPr id="180" name="Shape 180"/>
          <p:cNvSpPr txBox="1"/>
          <p:nvPr/>
        </p:nvSpPr>
        <p:spPr>
          <a:xfrm>
            <a:off x="22255650" y="6053258"/>
            <a:ext cx="6742799" cy="570600"/>
          </a:xfrm>
          <a:prstGeom prst="rect">
            <a:avLst/>
          </a:prstGeom>
          <a:noFill/>
          <a:ln>
            <a:noFill/>
          </a:ln>
        </p:spPr>
        <p:txBody>
          <a:bodyPr lIns="91367" tIns="91367" rIns="91367" bIns="91367" anchor="t" anchorCtr="0">
            <a:noAutofit/>
          </a:bodyPr>
          <a:lstStyle/>
          <a:p>
            <a:pPr indent="387101">
              <a:buClr>
                <a:srgbClr val="000000"/>
              </a:buClr>
              <a:buSzPct val="45833"/>
            </a:pPr>
            <a:r>
              <a:rPr lang="en-US" sz="2400" b="1">
                <a:latin typeface="Trebuchet MS"/>
                <a:ea typeface="Trebuchet MS"/>
                <a:cs typeface="Trebuchet MS"/>
                <a:sym typeface="Trebuchet MS"/>
              </a:rPr>
              <a:t>Optimization of write (6 Transistors)</a:t>
            </a:r>
          </a:p>
          <a:p>
            <a:endParaRPr sz="1200"/>
          </a:p>
        </p:txBody>
      </p:sp>
      <p:pic>
        <p:nvPicPr>
          <p:cNvPr id="181" name="Shape 181"/>
          <p:cNvPicPr preferRelativeResize="0"/>
          <p:nvPr/>
        </p:nvPicPr>
        <p:blipFill>
          <a:blip r:embed="rId19">
            <a:alphaModFix/>
          </a:blip>
          <a:stretch>
            <a:fillRect/>
          </a:stretch>
        </p:blipFill>
        <p:spPr>
          <a:xfrm>
            <a:off x="22372967" y="29272253"/>
            <a:ext cx="9817499" cy="2212262"/>
          </a:xfrm>
          <a:prstGeom prst="rect">
            <a:avLst/>
          </a:prstGeom>
          <a:noFill/>
          <a:ln>
            <a:noFill/>
          </a:ln>
        </p:spPr>
      </p:pic>
      <p:sp>
        <p:nvSpPr>
          <p:cNvPr id="182" name="Shape 182"/>
          <p:cNvSpPr txBox="1"/>
          <p:nvPr/>
        </p:nvSpPr>
        <p:spPr>
          <a:xfrm>
            <a:off x="32905727" y="15981679"/>
            <a:ext cx="10047002" cy="5340600"/>
          </a:xfrm>
          <a:prstGeom prst="rect">
            <a:avLst/>
          </a:prstGeom>
          <a:noFill/>
          <a:ln>
            <a:noFill/>
          </a:ln>
        </p:spPr>
        <p:txBody>
          <a:bodyPr lIns="91367" tIns="91367" rIns="91367" bIns="91367" anchor="t" anchorCtr="0">
            <a:noAutofit/>
          </a:bodyPr>
          <a:lstStyle/>
          <a:p>
            <a:pPr indent="387101">
              <a:spcAft>
                <a:spcPts val="1000"/>
              </a:spcAft>
              <a:buClr>
                <a:srgbClr val="000000"/>
              </a:buClr>
              <a:buSzPct val="30555"/>
            </a:pPr>
            <a:r>
              <a:rPr lang="en-US" sz="3600" b="1">
                <a:latin typeface="Trebuchet MS"/>
                <a:ea typeface="Trebuchet MS"/>
                <a:cs typeface="Trebuchet MS"/>
                <a:sym typeface="Trebuchet MS"/>
              </a:rPr>
              <a:t>7. Conclusion</a:t>
            </a:r>
          </a:p>
          <a:p>
            <a:pPr marL="456910" indent="-380758">
              <a:buClr>
                <a:srgbClr val="000000"/>
              </a:buClr>
              <a:buSzPct val="100000"/>
              <a:buFont typeface="Trebuchet MS"/>
              <a:buChar char="●"/>
            </a:pPr>
            <a:r>
              <a:rPr lang="en-US" sz="2400">
                <a:latin typeface="Trebuchet MS"/>
                <a:ea typeface="Trebuchet MS"/>
                <a:cs typeface="Trebuchet MS"/>
                <a:sym typeface="Trebuchet MS"/>
              </a:rPr>
              <a:t>Low delay corresponded with low failure rate and thus high reliability</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High area and high power consumption corresponded with low failure rate</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Optimized values of the read path transistors much smaller than those of the write path. Larger increases in width were needed in the write path than the read path for similar improvements in reliability. </a:t>
            </a:r>
          </a:p>
          <a:p>
            <a:endParaRPr sz="2400">
              <a:latin typeface="Trebuchet MS"/>
              <a:ea typeface="Trebuchet MS"/>
              <a:cs typeface="Trebuchet MS"/>
              <a:sym typeface="Trebuchet MS"/>
            </a:endParaRPr>
          </a:p>
          <a:p>
            <a:pPr marL="456910" indent="-380758">
              <a:buClr>
                <a:srgbClr val="000000"/>
              </a:buClr>
              <a:buSzPct val="100000"/>
              <a:buFont typeface="Trebuchet MS"/>
              <a:buChar char="●"/>
            </a:pPr>
            <a:r>
              <a:rPr lang="en-US" sz="2400">
                <a:latin typeface="Trebuchet MS"/>
                <a:ea typeface="Trebuchet MS"/>
                <a:cs typeface="Trebuchet MS"/>
                <a:sym typeface="Trebuchet MS"/>
              </a:rPr>
              <a:t>Focus of future research on this subject will be on the improvement of the write path in terms of area, power consumption, and delay</a:t>
            </a:r>
            <a:br>
              <a:rPr lang="en-US" sz="2400">
                <a:latin typeface="Trebuchet MS"/>
                <a:ea typeface="Trebuchet MS"/>
                <a:cs typeface="Trebuchet MS"/>
                <a:sym typeface="Trebuchet MS"/>
              </a:rPr>
            </a:br>
            <a:endParaRPr lang="en-US" sz="2400">
              <a:latin typeface="Trebuchet MS"/>
              <a:ea typeface="Trebuchet MS"/>
              <a:cs typeface="Trebuchet MS"/>
              <a:sym typeface="Trebuchet MS"/>
            </a:endParaRPr>
          </a:p>
        </p:txBody>
      </p:sp>
      <p:sp>
        <p:nvSpPr>
          <p:cNvPr id="183" name="Shape 183"/>
          <p:cNvSpPr txBox="1"/>
          <p:nvPr/>
        </p:nvSpPr>
        <p:spPr>
          <a:xfrm>
            <a:off x="33571924" y="21322279"/>
            <a:ext cx="8745900" cy="6910200"/>
          </a:xfrm>
          <a:prstGeom prst="rect">
            <a:avLst/>
          </a:prstGeom>
          <a:noFill/>
          <a:ln>
            <a:noFill/>
          </a:ln>
        </p:spPr>
        <p:txBody>
          <a:bodyPr lIns="91367" tIns="91367" rIns="91367" bIns="91367" anchor="t" anchorCtr="0">
            <a:noAutofit/>
          </a:bodyPr>
          <a:lstStyle/>
          <a:p>
            <a:pPr algn="just"/>
            <a:endParaRPr sz="2400">
              <a:solidFill>
                <a:srgbClr val="2C3F71"/>
              </a:solidFill>
              <a:latin typeface="Times New Roman"/>
              <a:ea typeface="Times New Roman"/>
              <a:cs typeface="Times New Roman"/>
              <a:sym typeface="Times New Roman"/>
            </a:endParaRPr>
          </a:p>
          <a:p>
            <a:r>
              <a:rPr lang="en-US" sz="3600" b="1">
                <a:latin typeface="Trebuchet MS"/>
                <a:ea typeface="Trebuchet MS"/>
                <a:cs typeface="Trebuchet MS"/>
                <a:sym typeface="Trebuchet MS"/>
              </a:rPr>
              <a:t>8. References</a:t>
            </a:r>
          </a:p>
          <a:p>
            <a:pPr algn="just">
              <a:buClr>
                <a:srgbClr val="000000"/>
              </a:buClr>
              <a:buSzPct val="55000"/>
            </a:pPr>
            <a:r>
              <a:rPr lang="en-US" sz="2000">
                <a:solidFill>
                  <a:srgbClr val="2C3F71"/>
                </a:solidFill>
                <a:latin typeface="Trebuchet MS"/>
                <a:ea typeface="Trebuchet MS"/>
                <a:cs typeface="Trebuchet MS"/>
                <a:sym typeface="Trebuchet MS"/>
              </a:rPr>
              <a:t>[</a:t>
            </a:r>
            <a:r>
              <a:rPr lang="en-US" sz="2000">
                <a:latin typeface="Trebuchet MS"/>
                <a:ea typeface="Trebuchet MS"/>
                <a:cs typeface="Trebuchet MS"/>
                <a:sym typeface="Trebuchet MS"/>
              </a:rPr>
              <a:t>1] H. Mahmoodi, A. Attaran, T. Sheaves, “Design of a Non-Volatile Latch using Resistive Memory Technology” </a:t>
            </a:r>
          </a:p>
          <a:p>
            <a:pPr>
              <a:buClr>
                <a:srgbClr val="000000"/>
              </a:buClr>
              <a:buSzPct val="55000"/>
            </a:pPr>
            <a:r>
              <a:rPr lang="en-US" sz="2000">
                <a:latin typeface="Trebuchet MS"/>
                <a:ea typeface="Trebuchet MS"/>
                <a:cs typeface="Trebuchet MS"/>
                <a:sym typeface="Trebuchet MS"/>
              </a:rPr>
              <a:t>[2] H. Mahmoodi, S. Srinivasan Lakshmipuramᐩ, M. Aora, Y. Asgarieh, H. Homayoun, B. Lin and D. M. Tullsen “Resisitive Computation: A Critique.” IEEE COMPUTER ARCHITECTURE LETTERS, VOL. 13 NO.2, JULY-DECEMBER 2014</a:t>
            </a:r>
          </a:p>
          <a:p>
            <a:pPr>
              <a:buClr>
                <a:srgbClr val="000000"/>
              </a:buClr>
              <a:buSzPct val="55000"/>
            </a:pPr>
            <a:r>
              <a:rPr lang="en-US" sz="2000">
                <a:latin typeface="Trebuchet MS"/>
                <a:ea typeface="Trebuchet MS"/>
                <a:cs typeface="Trebuchet MS"/>
                <a:sym typeface="Trebuchet MS"/>
              </a:rPr>
              <a:t>[3] W. Zhao, E. Belhaire and C. Chappert “Spin-MTJ based Non-Volatile Flip-Flop.”</a:t>
            </a:r>
          </a:p>
          <a:p>
            <a:pPr>
              <a:buClr>
                <a:srgbClr val="000000"/>
              </a:buClr>
              <a:buSzPct val="55000"/>
            </a:pPr>
            <a:r>
              <a:rPr lang="en-US" sz="2000">
                <a:latin typeface="Trebuchet MS"/>
                <a:ea typeface="Trebuchet MS"/>
                <a:cs typeface="Trebuchet MS"/>
                <a:sym typeface="Trebuchet MS"/>
              </a:rPr>
              <a:t>Proceedings of the 7th IEEE International Conference on Nanotechnology August 2-5 </a:t>
            </a:r>
          </a:p>
          <a:p>
            <a:pPr>
              <a:buClr>
                <a:srgbClr val="000000"/>
              </a:buClr>
              <a:buSzPct val="55000"/>
            </a:pPr>
            <a:r>
              <a:rPr lang="en-US" sz="2000">
                <a:latin typeface="Trebuchet MS"/>
                <a:ea typeface="Trebuchet MS"/>
                <a:cs typeface="Trebuchet MS"/>
                <a:sym typeface="Trebuchet MS"/>
              </a:rPr>
              <a:t>2007, Hong Kong</a:t>
            </a:r>
          </a:p>
          <a:p>
            <a:pPr algn="just">
              <a:buClr>
                <a:srgbClr val="000000"/>
              </a:buClr>
              <a:buSzPct val="55000"/>
            </a:pPr>
            <a:r>
              <a:rPr lang="en-US" sz="2000">
                <a:latin typeface="Trebuchet MS"/>
                <a:ea typeface="Trebuchet MS"/>
                <a:cs typeface="Trebuchet MS"/>
                <a:sym typeface="Trebuchet MS"/>
              </a:rPr>
              <a:t>[4]Wicht, Bernhard, Thomas Nirschl, and Doris Schmitt-Landsiedel. "Yield and Speed Optimization of a Latch-Type Voltage Sense Amplifier." IEEE JOURNAL OF SOLID-STATE CIRCUITS , VOL.39 NO.07, JULY 2004</a:t>
            </a:r>
          </a:p>
          <a:p>
            <a:pPr algn="just">
              <a:buClr>
                <a:srgbClr val="000000"/>
              </a:buClr>
              <a:buSzPct val="55000"/>
            </a:pPr>
            <a:r>
              <a:rPr lang="en-US" sz="2000">
                <a:latin typeface="Trebuchet MS"/>
                <a:ea typeface="Trebuchet MS"/>
                <a:cs typeface="Trebuchet MS"/>
                <a:sym typeface="Trebuchet MS"/>
              </a:rPr>
              <a:t>[5]Welser, Jeffrey, S.A. Wolf, and Phaedon Avouris. " 282 CHAPTER 8 APPLICATIONS: NANOELECTRONICS AND NANOMAGNETICS ." Nanotechnology Research Directions for Societal Needs in 2020. London: Springer Dordrecht, 2011.</a:t>
            </a:r>
          </a:p>
          <a:p>
            <a:endParaRPr sz="1200"/>
          </a:p>
        </p:txBody>
      </p:sp>
      <p:pic>
        <p:nvPicPr>
          <p:cNvPr id="184" name="Shape 184"/>
          <p:cNvPicPr preferRelativeResize="0"/>
          <p:nvPr/>
        </p:nvPicPr>
        <p:blipFill>
          <a:blip r:embed="rId20">
            <a:alphaModFix/>
          </a:blip>
          <a:stretch>
            <a:fillRect/>
          </a:stretch>
        </p:blipFill>
        <p:spPr>
          <a:xfrm>
            <a:off x="3249557" y="27235510"/>
            <a:ext cx="5603149" cy="4959019"/>
          </a:xfrm>
          <a:prstGeom prst="rect">
            <a:avLst/>
          </a:prstGeom>
          <a:noFill/>
          <a:ln>
            <a:noFill/>
          </a:ln>
        </p:spPr>
      </p:pic>
    </p:spTree>
    <p:extLst>
      <p:ext uri="{BB962C8B-B14F-4D97-AF65-F5344CB8AC3E}">
        <p14:creationId xmlns:p14="http://schemas.microsoft.com/office/powerpoint/2010/main" val="1362510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4389122" y="131825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Motivation</a:t>
            </a:r>
          </a:p>
          <a:p>
            <a:pPr>
              <a:buSzPct val="25000"/>
            </a:pPr>
            <a:endParaRPr/>
          </a:p>
        </p:txBody>
      </p:sp>
      <p:sp>
        <p:nvSpPr>
          <p:cNvPr id="173" name="Shape 173"/>
          <p:cNvSpPr txBox="1">
            <a:spLocks noGrp="1"/>
          </p:cNvSpPr>
          <p:nvPr>
            <p:ph type="body" idx="1"/>
          </p:nvPr>
        </p:nvSpPr>
        <p:spPr>
          <a:xfrm>
            <a:off x="2286000" y="5410200"/>
            <a:ext cx="40988034" cy="12401280"/>
          </a:xfrm>
          <a:prstGeom prst="rect">
            <a:avLst/>
          </a:prstGeom>
          <a:noFill/>
          <a:ln>
            <a:noFill/>
          </a:ln>
        </p:spPr>
        <p:txBody>
          <a:bodyPr lIns="491473" tIns="245686" rIns="491473" bIns="245686" anchor="t" anchorCtr="0">
            <a:noAutofit/>
          </a:bodyPr>
          <a:lstStyle/>
          <a:p>
            <a:pPr marL="1843705" indent="-921852">
              <a:buFont typeface="Proxima Nova"/>
            </a:pPr>
            <a:r>
              <a:rPr lang="en-US" dirty="0">
                <a:solidFill>
                  <a:schemeClr val="accent1"/>
                </a:solidFill>
                <a:latin typeface="Proxima Nova"/>
                <a:ea typeface="Proxima Nova"/>
                <a:cs typeface="Proxima Nova"/>
                <a:sym typeface="Proxima Nova"/>
              </a:rPr>
              <a:t>Modern Semiconductor industry vulnerable to IP fraud and reverse engineering </a:t>
            </a:r>
          </a:p>
          <a:p>
            <a:pPr marL="1843705" indent="-921852">
              <a:buFont typeface="Proxima Nova"/>
            </a:pPr>
            <a:r>
              <a:rPr lang="en-US" dirty="0">
                <a:solidFill>
                  <a:schemeClr val="accent1"/>
                </a:solidFill>
                <a:latin typeface="Proxima Nova"/>
                <a:ea typeface="Proxima Nova"/>
                <a:cs typeface="Proxima Nova"/>
                <a:sym typeface="Proxima Nova"/>
              </a:rPr>
              <a:t>STT technology can be used to improve hardware security by implementing fast, reconfigurable logic to IC design</a:t>
            </a:r>
          </a:p>
        </p:txBody>
      </p:sp>
      <p:sp>
        <p:nvSpPr>
          <p:cNvPr id="174" name="Shape 174"/>
          <p:cNvSpPr txBox="1"/>
          <p:nvPr/>
        </p:nvSpPr>
        <p:spPr>
          <a:xfrm>
            <a:off x="2902626" y="15777720"/>
            <a:ext cx="15981682" cy="14031360"/>
          </a:xfrm>
          <a:prstGeom prst="rect">
            <a:avLst/>
          </a:prstGeom>
          <a:noFill/>
          <a:ln>
            <a:noFill/>
          </a:ln>
        </p:spPr>
        <p:txBody>
          <a:bodyPr lIns="368680" tIns="368680" rIns="368680" bIns="368680" anchor="t" anchorCtr="0">
            <a:noAutofit/>
          </a:bodyPr>
          <a:lstStyle/>
          <a:p>
            <a:pPr marL="1843705" indent="-1638849">
              <a:lnSpc>
                <a:spcPct val="90000"/>
              </a:lnSpc>
              <a:spcBef>
                <a:spcPts val="6452"/>
              </a:spcBef>
              <a:buClr>
                <a:schemeClr val="accent1"/>
              </a:buClr>
              <a:buSzPct val="100000"/>
              <a:buFont typeface="Proxima Nova"/>
              <a:buChar char="-"/>
            </a:pPr>
            <a:r>
              <a:rPr lang="en-US" sz="11300">
                <a:solidFill>
                  <a:schemeClr val="accent1"/>
                </a:solidFill>
                <a:latin typeface="Proxima Nova"/>
                <a:ea typeface="Proxima Nova"/>
                <a:cs typeface="Proxima Nova"/>
                <a:sym typeface="Proxima Nova"/>
              </a:rPr>
              <a:t>STTRAM has the potential of combining benefits of various existing memory technologies </a:t>
            </a:r>
          </a:p>
          <a:p>
            <a:endParaRPr/>
          </a:p>
        </p:txBody>
      </p:sp>
      <p:pic>
        <p:nvPicPr>
          <p:cNvPr id="175" name="Shape 175"/>
          <p:cNvPicPr preferRelativeResize="0"/>
          <p:nvPr/>
        </p:nvPicPr>
        <p:blipFill>
          <a:blip r:embed="rId3">
            <a:alphaModFix/>
          </a:blip>
          <a:stretch>
            <a:fillRect/>
          </a:stretch>
        </p:blipFill>
        <p:spPr>
          <a:xfrm>
            <a:off x="19148705" y="15418798"/>
            <a:ext cx="24742493" cy="17499595"/>
          </a:xfrm>
          <a:prstGeom prst="rect">
            <a:avLst/>
          </a:prstGeom>
          <a:noFill/>
          <a:ln>
            <a:noFill/>
          </a:ln>
        </p:spPr>
      </p:pic>
      <p:sp>
        <p:nvSpPr>
          <p:cNvPr id="176" name="Shape 176"/>
          <p:cNvSpPr txBox="1"/>
          <p:nvPr/>
        </p:nvSpPr>
        <p:spPr>
          <a:xfrm>
            <a:off x="18906829" y="14042158"/>
            <a:ext cx="24984371" cy="2753280"/>
          </a:xfrm>
          <a:prstGeom prst="rect">
            <a:avLst/>
          </a:prstGeom>
          <a:noFill/>
          <a:ln>
            <a:noFill/>
          </a:ln>
        </p:spPr>
        <p:txBody>
          <a:bodyPr lIns="368680" tIns="368680" rIns="368680" bIns="368680" anchor="t" anchorCtr="0">
            <a:noAutofit/>
          </a:bodyPr>
          <a:lstStyle/>
          <a:p>
            <a:r>
              <a:rPr lang="en-US" dirty="0">
                <a:solidFill>
                  <a:srgbClr val="9FC5E8"/>
                </a:solidFill>
              </a:rPr>
              <a:t>Figure 1: Table Comparing Characteristics of various Memory Technologies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340419" y="278458"/>
            <a:ext cx="37307515" cy="5875200"/>
          </a:xfrm>
          <a:prstGeom prst="rect">
            <a:avLst/>
          </a:prstGeom>
        </p:spPr>
        <p:txBody>
          <a:bodyPr lIns="368680" tIns="368680" rIns="368680" bIns="368680" anchor="b" anchorCtr="0">
            <a:noAutofit/>
          </a:bodyPr>
          <a:lstStyle/>
          <a:p>
            <a:r>
              <a:rPr lang="en-US">
                <a:latin typeface="Proxima Nova"/>
                <a:ea typeface="Proxima Nova"/>
                <a:cs typeface="Proxima Nova"/>
                <a:sym typeface="Proxima Nova"/>
              </a:rPr>
              <a:t>Non-Volatile (NV) Precharge latch</a:t>
            </a:r>
          </a:p>
          <a:p>
            <a:pPr>
              <a:buClr>
                <a:schemeClr val="dk1"/>
              </a:buClr>
              <a:buSzPct val="30555"/>
            </a:pPr>
            <a:endParaRPr/>
          </a:p>
        </p:txBody>
      </p:sp>
      <p:sp>
        <p:nvSpPr>
          <p:cNvPr id="183" name="Shape 183"/>
          <p:cNvSpPr txBox="1">
            <a:spLocks noGrp="1"/>
          </p:cNvSpPr>
          <p:nvPr>
            <p:ph type="body" idx="1"/>
          </p:nvPr>
        </p:nvSpPr>
        <p:spPr>
          <a:xfrm>
            <a:off x="20533895" y="6248400"/>
            <a:ext cx="22442844" cy="13357440"/>
          </a:xfrm>
          <a:prstGeom prst="rect">
            <a:avLst/>
          </a:prstGeom>
          <a:noFill/>
          <a:ln>
            <a:noFill/>
          </a:ln>
        </p:spPr>
        <p:txBody>
          <a:bodyPr lIns="491473" tIns="245686" rIns="491473" bIns="245686" anchor="t" anchorCtr="0">
            <a:noAutofit/>
          </a:bodyPr>
          <a:lstStyle/>
          <a:p>
            <a:pPr marL="0" indent="0">
              <a:spcBef>
                <a:spcPts val="0"/>
              </a:spcBef>
              <a:buNone/>
            </a:pPr>
            <a:r>
              <a:rPr lang="en-US" dirty="0">
                <a:solidFill>
                  <a:schemeClr val="accent1"/>
                </a:solidFill>
                <a:latin typeface="Proxima Nova"/>
                <a:ea typeface="Proxima Nova"/>
                <a:cs typeface="Proxima Nova"/>
                <a:sym typeface="Proxima Nova"/>
              </a:rPr>
              <a:t>    </a:t>
            </a:r>
            <a:r>
              <a:rPr lang="en-US" b="1" u="sng" dirty="0">
                <a:solidFill>
                  <a:srgbClr val="00B5B5"/>
                </a:solidFill>
                <a:latin typeface="Proxima Nova"/>
                <a:ea typeface="Proxima Nova"/>
                <a:cs typeface="Proxima Nova"/>
                <a:sym typeface="Proxima Nova"/>
              </a:rPr>
              <a:t>READ</a:t>
            </a:r>
          </a:p>
          <a:p>
            <a:pPr>
              <a:spcBef>
                <a:spcPts val="0"/>
              </a:spcBef>
              <a:buClr>
                <a:srgbClr val="00B5B5"/>
              </a:buClr>
              <a:buFont typeface="Proxima Nova"/>
              <a:buChar char="•"/>
            </a:pPr>
            <a:r>
              <a:rPr lang="en-US" dirty="0">
                <a:solidFill>
                  <a:srgbClr val="00B5B5"/>
                </a:solidFill>
                <a:latin typeface="Proxima Nova"/>
                <a:ea typeface="Proxima Nova"/>
                <a:cs typeface="Proxima Nova"/>
                <a:sym typeface="Proxima Nova"/>
              </a:rPr>
              <a:t>Sense Amplifier receives signal from Global Signals SEN</a:t>
            </a:r>
          </a:p>
          <a:p>
            <a:pPr>
              <a:spcBef>
                <a:spcPts val="0"/>
              </a:spcBef>
              <a:buClr>
                <a:srgbClr val="00B5B5"/>
              </a:buClr>
              <a:buFont typeface="Proxima Nova"/>
              <a:buChar char="•"/>
            </a:pPr>
            <a:r>
              <a:rPr lang="en-US" dirty="0">
                <a:solidFill>
                  <a:srgbClr val="00B5B5"/>
                </a:solidFill>
                <a:latin typeface="Proxima Nova"/>
                <a:ea typeface="Proxima Nova"/>
                <a:cs typeface="Proxima Nova"/>
                <a:sym typeface="Proxima Nova"/>
              </a:rPr>
              <a:t>Based on state of non-volatile cell, Sense Amplifier sets the state of the volatile cell; outputs Q and Q’</a:t>
            </a:r>
          </a:p>
          <a:p>
            <a:pPr marL="0" indent="0">
              <a:spcBef>
                <a:spcPts val="0"/>
              </a:spcBef>
              <a:buNone/>
            </a:pPr>
            <a:endParaRPr dirty="0">
              <a:latin typeface="Proxima Nova"/>
              <a:ea typeface="Proxima Nova"/>
              <a:cs typeface="Proxima Nova"/>
              <a:sym typeface="Proxima Nova"/>
            </a:endParaRPr>
          </a:p>
        </p:txBody>
      </p:sp>
      <p:sp>
        <p:nvSpPr>
          <p:cNvPr id="184" name="Shape 184"/>
          <p:cNvSpPr txBox="1"/>
          <p:nvPr/>
        </p:nvSpPr>
        <p:spPr>
          <a:xfrm>
            <a:off x="1693607" y="6248400"/>
            <a:ext cx="19402933" cy="14688000"/>
          </a:xfrm>
          <a:prstGeom prst="rect">
            <a:avLst/>
          </a:prstGeom>
          <a:noFill/>
          <a:ln>
            <a:noFill/>
          </a:ln>
        </p:spPr>
        <p:txBody>
          <a:bodyPr lIns="368680" tIns="368680" rIns="368680" bIns="368680" anchor="t" anchorCtr="0">
            <a:noAutofit/>
          </a:bodyPr>
          <a:lstStyle/>
          <a:p>
            <a:pPr>
              <a:lnSpc>
                <a:spcPct val="90000"/>
              </a:lnSpc>
            </a:pPr>
            <a:r>
              <a:rPr lang="en-US" sz="11300" dirty="0">
                <a:solidFill>
                  <a:schemeClr val="accent1"/>
                </a:solidFill>
                <a:latin typeface="Proxima Nova"/>
                <a:ea typeface="Proxima Nova"/>
                <a:cs typeface="Proxima Nova"/>
                <a:sym typeface="Proxima Nova"/>
              </a:rPr>
              <a:t>    </a:t>
            </a:r>
            <a:r>
              <a:rPr lang="en-US" sz="11300" b="1" u="sng" dirty="0">
                <a:solidFill>
                  <a:srgbClr val="00B5B5"/>
                </a:solidFill>
                <a:latin typeface="Proxima Nova"/>
                <a:ea typeface="Proxima Nova"/>
                <a:cs typeface="Proxima Nova"/>
                <a:sym typeface="Proxima Nova"/>
              </a:rPr>
              <a:t>WRITE</a:t>
            </a:r>
          </a:p>
          <a:p>
            <a:pPr marL="1228919" indent="-1228919">
              <a:lnSpc>
                <a:spcPct val="90000"/>
              </a:lnSpc>
              <a:buClr>
                <a:srgbClr val="00B5B5"/>
              </a:buClr>
              <a:buSzPct val="100000"/>
              <a:buFont typeface="Proxima Nova"/>
              <a:buChar char="•"/>
            </a:pPr>
            <a:r>
              <a:rPr lang="en-US" sz="11300" dirty="0">
                <a:solidFill>
                  <a:srgbClr val="00B5B5"/>
                </a:solidFill>
                <a:latin typeface="Proxima Nova"/>
                <a:ea typeface="Proxima Nova"/>
                <a:cs typeface="Proxima Nova"/>
                <a:sym typeface="Proxima Nova"/>
              </a:rPr>
              <a:t>Write Driver Signal from WEN causes MTJ/NV Cell state to be overwritten</a:t>
            </a:r>
          </a:p>
          <a:p>
            <a:pPr marL="1228919" indent="-1228919">
              <a:lnSpc>
                <a:spcPct val="90000"/>
              </a:lnSpc>
              <a:buClr>
                <a:srgbClr val="00B5B5"/>
              </a:buClr>
              <a:buSzPct val="100000"/>
              <a:buFont typeface="Proxima Nova"/>
              <a:buChar char="•"/>
            </a:pPr>
            <a:r>
              <a:rPr lang="en-US" sz="11300" dirty="0">
                <a:solidFill>
                  <a:srgbClr val="00B5B5"/>
                </a:solidFill>
                <a:latin typeface="Proxima Nova"/>
                <a:ea typeface="Proxima Nova"/>
                <a:cs typeface="Proxima Nova"/>
                <a:sym typeface="Proxima Nova"/>
              </a:rPr>
              <a:t>MTJ state changed to match BL data entered.</a:t>
            </a:r>
          </a:p>
        </p:txBody>
      </p:sp>
      <p:sp>
        <p:nvSpPr>
          <p:cNvPr id="185" name="Shape 185"/>
          <p:cNvSpPr txBox="1">
            <a:spLocks noGrp="1"/>
          </p:cNvSpPr>
          <p:nvPr>
            <p:ph type="body" idx="1"/>
          </p:nvPr>
        </p:nvSpPr>
        <p:spPr>
          <a:xfrm>
            <a:off x="1066800" y="3657600"/>
            <a:ext cx="41897542" cy="2017440"/>
          </a:xfrm>
          <a:prstGeom prst="rect">
            <a:avLst/>
          </a:prstGeom>
          <a:noFill/>
          <a:ln>
            <a:noFill/>
          </a:ln>
        </p:spPr>
        <p:txBody>
          <a:bodyPr lIns="491473" tIns="245686" rIns="491473" bIns="245686" anchor="t" anchorCtr="0">
            <a:noAutofit/>
          </a:bodyPr>
          <a:lstStyle/>
          <a:p>
            <a:pPr marL="0" indent="0">
              <a:spcBef>
                <a:spcPts val="0"/>
              </a:spcBef>
              <a:buNone/>
            </a:pPr>
            <a:r>
              <a:rPr lang="en-US" dirty="0">
                <a:solidFill>
                  <a:schemeClr val="accent1"/>
                </a:solidFill>
                <a:latin typeface="Proxima Nova"/>
                <a:ea typeface="Proxima Nova"/>
                <a:cs typeface="Proxima Nova"/>
                <a:sym typeface="Proxima Nova"/>
              </a:rPr>
              <a:t>    </a:t>
            </a:r>
            <a:r>
              <a:rPr lang="en-US" dirty="0">
                <a:solidFill>
                  <a:srgbClr val="00B5B5"/>
                </a:solidFill>
                <a:latin typeface="Proxima Nova"/>
                <a:ea typeface="Proxima Nova"/>
                <a:cs typeface="Proxima Nova"/>
                <a:sym typeface="Proxima Nova"/>
              </a:rPr>
              <a:t>Logic simplifies inputting signals for read and write operations.</a:t>
            </a:r>
          </a:p>
        </p:txBody>
      </p:sp>
      <p:pic>
        <p:nvPicPr>
          <p:cNvPr id="186" name="Shape 186"/>
          <p:cNvPicPr preferRelativeResize="0"/>
          <p:nvPr/>
        </p:nvPicPr>
        <p:blipFill>
          <a:blip r:embed="rId3">
            <a:alphaModFix/>
          </a:blip>
          <a:stretch>
            <a:fillRect/>
          </a:stretch>
        </p:blipFill>
        <p:spPr>
          <a:xfrm>
            <a:off x="3780841" y="18151440"/>
            <a:ext cx="34475608" cy="14094360"/>
          </a:xfrm>
          <a:prstGeom prst="rect">
            <a:avLst/>
          </a:prstGeom>
          <a:noFill/>
          <a:ln>
            <a:noFill/>
          </a:ln>
        </p:spPr>
      </p:pic>
      <p:sp>
        <p:nvSpPr>
          <p:cNvPr id="187" name="Shape 187"/>
          <p:cNvSpPr txBox="1"/>
          <p:nvPr/>
        </p:nvSpPr>
        <p:spPr>
          <a:xfrm>
            <a:off x="21548192" y="30869160"/>
            <a:ext cx="23352441" cy="2753280"/>
          </a:xfrm>
          <a:prstGeom prst="rect">
            <a:avLst/>
          </a:prstGeom>
          <a:noFill/>
          <a:ln>
            <a:noFill/>
          </a:ln>
        </p:spPr>
        <p:txBody>
          <a:bodyPr lIns="368680" tIns="368680" rIns="368680" bIns="368680" anchor="t" anchorCtr="0">
            <a:noAutofit/>
          </a:bodyPr>
          <a:lstStyle/>
          <a:p>
            <a:r>
              <a:rPr lang="en-US">
                <a:solidFill>
                  <a:srgbClr val="9FC5E8"/>
                </a:solidFill>
              </a:rPr>
              <a:t>Figure 2: PreCharge Latch Flow Chart Diagram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856119" y="2512680"/>
            <a:ext cx="21442504" cy="5875200"/>
          </a:xfrm>
          <a:prstGeom prst="rect">
            <a:avLst/>
          </a:prstGeom>
        </p:spPr>
        <p:txBody>
          <a:bodyPr lIns="368680" tIns="368680" rIns="368680" bIns="368680" anchor="b" anchorCtr="0">
            <a:noAutofit/>
          </a:bodyPr>
          <a:lstStyle/>
          <a:p>
            <a:r>
              <a:rPr lang="en-US">
                <a:latin typeface="Proxima Nova"/>
                <a:ea typeface="Proxima Nova"/>
                <a:cs typeface="Proxima Nova"/>
                <a:sym typeface="Proxima Nova"/>
              </a:rPr>
              <a:t>Precharge Latch </a:t>
            </a:r>
          </a:p>
          <a:p>
            <a:r>
              <a:rPr lang="en-US">
                <a:latin typeface="Proxima Nova"/>
                <a:ea typeface="Proxima Nova"/>
                <a:cs typeface="Proxima Nova"/>
                <a:sym typeface="Proxima Nova"/>
              </a:rPr>
              <a:t>Schematic</a:t>
            </a:r>
          </a:p>
          <a:p>
            <a:pPr>
              <a:buClr>
                <a:schemeClr val="dk1"/>
              </a:buClr>
              <a:buSzPct val="30555"/>
            </a:pPr>
            <a:endParaRPr/>
          </a:p>
        </p:txBody>
      </p:sp>
      <p:sp>
        <p:nvSpPr>
          <p:cNvPr id="194" name="Shape 194"/>
          <p:cNvSpPr txBox="1"/>
          <p:nvPr/>
        </p:nvSpPr>
        <p:spPr>
          <a:xfrm>
            <a:off x="7764522" y="7779840"/>
            <a:ext cx="6276434" cy="3879360"/>
          </a:xfrm>
          <a:prstGeom prst="rect">
            <a:avLst/>
          </a:prstGeom>
          <a:noFill/>
          <a:ln>
            <a:noFill/>
          </a:ln>
        </p:spPr>
        <p:txBody>
          <a:bodyPr lIns="368680" tIns="368680" rIns="368680" bIns="368680" anchor="t" anchorCtr="0">
            <a:noAutofit/>
          </a:bodyPr>
          <a:lstStyle/>
          <a:p>
            <a:r>
              <a:rPr lang="en-US">
                <a:solidFill>
                  <a:srgbClr val="00B5B5"/>
                </a:solidFill>
              </a:rPr>
              <a:t>SENSE AMPLIFIER/ READ TRANSISTORS</a:t>
            </a:r>
          </a:p>
        </p:txBody>
      </p:sp>
      <p:sp>
        <p:nvSpPr>
          <p:cNvPr id="195" name="Shape 195"/>
          <p:cNvSpPr txBox="1"/>
          <p:nvPr/>
        </p:nvSpPr>
        <p:spPr>
          <a:xfrm>
            <a:off x="7764522" y="13911480"/>
            <a:ext cx="6276434" cy="2358720"/>
          </a:xfrm>
          <a:prstGeom prst="rect">
            <a:avLst/>
          </a:prstGeom>
          <a:noFill/>
          <a:ln>
            <a:noFill/>
          </a:ln>
        </p:spPr>
        <p:txBody>
          <a:bodyPr lIns="368680" tIns="368680" rIns="368680" bIns="368680" anchor="t" anchorCtr="0">
            <a:noAutofit/>
          </a:bodyPr>
          <a:lstStyle/>
          <a:p>
            <a:r>
              <a:rPr lang="en-US" dirty="0">
                <a:solidFill>
                  <a:srgbClr val="00B5B5"/>
                </a:solidFill>
              </a:rPr>
              <a:t>WRITE TRANSISTORS</a:t>
            </a:r>
          </a:p>
        </p:txBody>
      </p:sp>
      <p:sp>
        <p:nvSpPr>
          <p:cNvPr id="196" name="Shape 196"/>
          <p:cNvSpPr txBox="1"/>
          <p:nvPr/>
        </p:nvSpPr>
        <p:spPr>
          <a:xfrm>
            <a:off x="7764522" y="20295720"/>
            <a:ext cx="5632587" cy="2358720"/>
          </a:xfrm>
          <a:prstGeom prst="rect">
            <a:avLst/>
          </a:prstGeom>
          <a:noFill/>
          <a:ln>
            <a:noFill/>
          </a:ln>
        </p:spPr>
        <p:txBody>
          <a:bodyPr lIns="368680" tIns="368680" rIns="368680" bIns="368680" anchor="t" anchorCtr="0">
            <a:noAutofit/>
          </a:bodyPr>
          <a:lstStyle/>
          <a:p>
            <a:r>
              <a:rPr lang="en-US">
                <a:solidFill>
                  <a:srgbClr val="00B5B5"/>
                </a:solidFill>
              </a:rPr>
              <a:t>MTJs</a:t>
            </a:r>
          </a:p>
        </p:txBody>
      </p:sp>
      <p:sp>
        <p:nvSpPr>
          <p:cNvPr id="197" name="Shape 197"/>
          <p:cNvSpPr txBox="1"/>
          <p:nvPr/>
        </p:nvSpPr>
        <p:spPr>
          <a:xfrm>
            <a:off x="7764522" y="26304600"/>
            <a:ext cx="5632587" cy="2358720"/>
          </a:xfrm>
          <a:prstGeom prst="rect">
            <a:avLst/>
          </a:prstGeom>
          <a:noFill/>
          <a:ln>
            <a:noFill/>
          </a:ln>
        </p:spPr>
        <p:txBody>
          <a:bodyPr lIns="368680" tIns="368680" rIns="368680" bIns="368680" anchor="t" anchorCtr="0">
            <a:noAutofit/>
          </a:bodyPr>
          <a:lstStyle/>
          <a:p>
            <a:r>
              <a:rPr lang="en-US">
                <a:solidFill>
                  <a:srgbClr val="00B5B5"/>
                </a:solidFill>
              </a:rPr>
              <a:t>SENSE ENABLE</a:t>
            </a:r>
          </a:p>
        </p:txBody>
      </p:sp>
      <p:pic>
        <p:nvPicPr>
          <p:cNvPr id="198" name="Shape 198"/>
          <p:cNvPicPr preferRelativeResize="0"/>
          <p:nvPr/>
        </p:nvPicPr>
        <p:blipFill>
          <a:blip r:embed="rId3">
            <a:alphaModFix amt="55000"/>
          </a:blip>
          <a:stretch>
            <a:fillRect/>
          </a:stretch>
        </p:blipFill>
        <p:spPr>
          <a:xfrm>
            <a:off x="4987837" y="13786803"/>
            <a:ext cx="2624806" cy="3360715"/>
          </a:xfrm>
          <a:prstGeom prst="rect">
            <a:avLst/>
          </a:prstGeom>
          <a:noFill/>
          <a:ln>
            <a:noFill/>
          </a:ln>
        </p:spPr>
      </p:pic>
      <p:pic>
        <p:nvPicPr>
          <p:cNvPr id="199" name="Shape 199"/>
          <p:cNvPicPr preferRelativeResize="0"/>
          <p:nvPr/>
        </p:nvPicPr>
        <p:blipFill>
          <a:blip r:embed="rId4">
            <a:alphaModFix amt="74000"/>
          </a:blip>
          <a:stretch>
            <a:fillRect/>
          </a:stretch>
        </p:blipFill>
        <p:spPr>
          <a:xfrm>
            <a:off x="4987840" y="19605900"/>
            <a:ext cx="2624850" cy="3360715"/>
          </a:xfrm>
          <a:prstGeom prst="rect">
            <a:avLst/>
          </a:prstGeom>
          <a:noFill/>
          <a:ln>
            <a:noFill/>
          </a:ln>
        </p:spPr>
      </p:pic>
      <p:pic>
        <p:nvPicPr>
          <p:cNvPr id="200" name="Shape 200"/>
          <p:cNvPicPr preferRelativeResize="0"/>
          <p:nvPr/>
        </p:nvPicPr>
        <p:blipFill>
          <a:blip r:embed="rId5">
            <a:alphaModFix amt="91000"/>
          </a:blip>
          <a:stretch>
            <a:fillRect/>
          </a:stretch>
        </p:blipFill>
        <p:spPr>
          <a:xfrm>
            <a:off x="4987851" y="25425002"/>
            <a:ext cx="2624814" cy="3498840"/>
          </a:xfrm>
          <a:prstGeom prst="rect">
            <a:avLst/>
          </a:prstGeom>
          <a:noFill/>
          <a:ln>
            <a:noFill/>
          </a:ln>
        </p:spPr>
      </p:pic>
      <p:pic>
        <p:nvPicPr>
          <p:cNvPr id="201" name="Shape 201"/>
          <p:cNvPicPr preferRelativeResize="0"/>
          <p:nvPr/>
        </p:nvPicPr>
        <p:blipFill>
          <a:blip r:embed="rId6">
            <a:alphaModFix/>
          </a:blip>
          <a:stretch>
            <a:fillRect/>
          </a:stretch>
        </p:blipFill>
        <p:spPr>
          <a:xfrm>
            <a:off x="4987840" y="8019362"/>
            <a:ext cx="2624814" cy="3400277"/>
          </a:xfrm>
          <a:prstGeom prst="rect">
            <a:avLst/>
          </a:prstGeom>
          <a:noFill/>
          <a:ln>
            <a:noFill/>
          </a:ln>
        </p:spPr>
      </p:pic>
      <p:pic>
        <p:nvPicPr>
          <p:cNvPr id="202" name="Shape 202"/>
          <p:cNvPicPr preferRelativeResize="0"/>
          <p:nvPr/>
        </p:nvPicPr>
        <p:blipFill>
          <a:blip r:embed="rId7">
            <a:alphaModFix/>
          </a:blip>
          <a:stretch>
            <a:fillRect/>
          </a:stretch>
        </p:blipFill>
        <p:spPr>
          <a:xfrm>
            <a:off x="15988268" y="0"/>
            <a:ext cx="27902932" cy="329184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985428" y="-490928"/>
            <a:ext cx="37307515" cy="5875018"/>
          </a:xfrm>
          <a:prstGeom prst="rect">
            <a:avLst/>
          </a:prstGeom>
          <a:noFill/>
          <a:ln>
            <a:noFill/>
          </a:ln>
        </p:spPr>
        <p:txBody>
          <a:bodyPr lIns="491473" tIns="245686" rIns="491473" bIns="245686" anchor="b" anchorCtr="0">
            <a:noAutofit/>
          </a:bodyPr>
          <a:lstStyle/>
          <a:p>
            <a:pPr>
              <a:buSzPct val="25000"/>
            </a:pPr>
            <a:r>
              <a:rPr lang="en-US" sz="19400">
                <a:latin typeface="Proxima Nova"/>
                <a:ea typeface="Proxima Nova"/>
                <a:cs typeface="Proxima Nova"/>
                <a:sym typeface="Proxima Nova"/>
              </a:rPr>
              <a:t>Research Goals</a:t>
            </a:r>
          </a:p>
        </p:txBody>
      </p:sp>
      <p:grpSp>
        <p:nvGrpSpPr>
          <p:cNvPr id="209" name="Shape 209"/>
          <p:cNvGrpSpPr/>
          <p:nvPr/>
        </p:nvGrpSpPr>
        <p:grpSpPr>
          <a:xfrm>
            <a:off x="3000771" y="6382356"/>
            <a:ext cx="31490283" cy="11898595"/>
            <a:chOff x="0" y="0"/>
            <a:chExt cx="5078410" cy="4465635"/>
          </a:xfrm>
        </p:grpSpPr>
        <p:sp>
          <p:nvSpPr>
            <p:cNvPr id="210" name="Shape 210"/>
            <p:cNvSpPr/>
            <p:nvPr/>
          </p:nvSpPr>
          <p:spPr>
            <a:xfrm>
              <a:off x="0" y="0"/>
              <a:ext cx="4316649" cy="1339690"/>
            </a:xfrm>
            <a:prstGeom prst="roundRect">
              <a:avLst>
                <a:gd name="adj" fmla="val 10000"/>
              </a:avLst>
            </a:prstGeom>
            <a:gradFill>
              <a:gsLst>
                <a:gs pos="0">
                  <a:srgbClr val="703000"/>
                </a:gs>
                <a:gs pos="50000">
                  <a:srgbClr val="A44A00"/>
                </a:gs>
                <a:gs pos="70000">
                  <a:srgbClr val="BC5500"/>
                </a:gs>
                <a:gs pos="100000">
                  <a:srgbClr val="F26D00"/>
                </a:gs>
              </a:gsLst>
              <a:lin ang="16200000" scaled="0"/>
            </a:gradFill>
            <a:ln>
              <a:noFill/>
            </a:ln>
            <a:effectLst>
              <a:outerShdw blurRad="38100" dist="25400" dir="2700000" algn="br" rotWithShape="0">
                <a:srgbClr val="000000">
                  <a:alpha val="60000"/>
                </a:srgbClr>
              </a:outerShdw>
            </a:effectLst>
          </p:spPr>
          <p:txBody>
            <a:bodyPr lIns="91425" tIns="91425" rIns="91425" bIns="91425" anchor="ctr" anchorCtr="0">
              <a:noAutofit/>
            </a:bodyPr>
            <a:lstStyle/>
            <a:p>
              <a:endParaRPr/>
            </a:p>
          </p:txBody>
        </p:sp>
        <p:sp>
          <p:nvSpPr>
            <p:cNvPr id="211" name="Shape 211"/>
            <p:cNvSpPr txBox="1"/>
            <p:nvPr/>
          </p:nvSpPr>
          <p:spPr>
            <a:xfrm>
              <a:off x="39249" y="39233"/>
              <a:ext cx="4462500" cy="1261200"/>
            </a:xfrm>
            <a:prstGeom prst="rect">
              <a:avLst/>
            </a:prstGeom>
            <a:noFill/>
            <a:ln>
              <a:noFill/>
            </a:ln>
          </p:spPr>
          <p:txBody>
            <a:bodyPr lIns="220975" tIns="220975" rIns="220975" bIns="220975" anchor="ctr" anchorCtr="0">
              <a:noAutofit/>
            </a:bodyPr>
            <a:lstStyle/>
            <a:p>
              <a:pPr>
                <a:lnSpc>
                  <a:spcPct val="90000"/>
                </a:lnSpc>
                <a:buClr>
                  <a:schemeClr val="lt1"/>
                </a:buClr>
                <a:buSzPct val="25000"/>
              </a:pPr>
              <a:r>
                <a:rPr lang="en-US" sz="12100" b="1">
                  <a:solidFill>
                    <a:schemeClr val="lt1"/>
                  </a:solidFill>
                  <a:latin typeface="Proxima Nova"/>
                  <a:ea typeface="Proxima Nova"/>
                  <a:cs typeface="Proxima Nova"/>
                  <a:sym typeface="Proxima Nova"/>
                </a:rPr>
                <a:t>Sweep Individual Transistors in Full Latch</a:t>
              </a:r>
            </a:p>
          </p:txBody>
        </p:sp>
        <p:sp>
          <p:nvSpPr>
            <p:cNvPr id="212" name="Shape 212"/>
            <p:cNvSpPr/>
            <p:nvPr/>
          </p:nvSpPr>
          <p:spPr>
            <a:xfrm>
              <a:off x="380880" y="1562971"/>
              <a:ext cx="4316649" cy="1339690"/>
            </a:xfrm>
            <a:prstGeom prst="roundRect">
              <a:avLst>
                <a:gd name="adj" fmla="val 10000"/>
              </a:avLst>
            </a:prstGeom>
            <a:gradFill>
              <a:gsLst>
                <a:gs pos="0">
                  <a:srgbClr val="5A005E"/>
                </a:gs>
                <a:gs pos="50000">
                  <a:srgbClr val="920097"/>
                </a:gs>
                <a:gs pos="70000">
                  <a:srgbClr val="A100A7"/>
                </a:gs>
                <a:gs pos="100000">
                  <a:srgbClr val="C800CE"/>
                </a:gs>
              </a:gsLst>
              <a:lin ang="16200000" scaled="0"/>
            </a:gradFill>
            <a:ln>
              <a:noFill/>
            </a:ln>
            <a:effectLst>
              <a:outerShdw blurRad="38100" dist="25400" dir="2700000" algn="br" rotWithShape="0">
                <a:srgbClr val="000000">
                  <a:alpha val="60000"/>
                </a:srgbClr>
              </a:outerShdw>
            </a:effectLst>
          </p:spPr>
          <p:txBody>
            <a:bodyPr lIns="91425" tIns="91425" rIns="91425" bIns="91425" anchor="ctr" anchorCtr="0">
              <a:noAutofit/>
            </a:bodyPr>
            <a:lstStyle/>
            <a:p>
              <a:endParaRPr/>
            </a:p>
          </p:txBody>
        </p:sp>
        <p:sp>
          <p:nvSpPr>
            <p:cNvPr id="213" name="Shape 213"/>
            <p:cNvSpPr txBox="1"/>
            <p:nvPr/>
          </p:nvSpPr>
          <p:spPr>
            <a:xfrm>
              <a:off x="420114" y="1602199"/>
              <a:ext cx="4081500" cy="1261200"/>
            </a:xfrm>
            <a:prstGeom prst="rect">
              <a:avLst/>
            </a:prstGeom>
            <a:noFill/>
            <a:ln>
              <a:noFill/>
            </a:ln>
          </p:spPr>
          <p:txBody>
            <a:bodyPr lIns="220975" tIns="220975" rIns="220975" bIns="220975" anchor="ctr" anchorCtr="0">
              <a:noAutofit/>
            </a:bodyPr>
            <a:lstStyle/>
            <a:p>
              <a:pPr>
                <a:lnSpc>
                  <a:spcPct val="90000"/>
                </a:lnSpc>
                <a:buClr>
                  <a:schemeClr val="lt1"/>
                </a:buClr>
                <a:buSzPct val="25000"/>
              </a:pPr>
              <a:r>
                <a:rPr lang="en-US" sz="12100" b="1">
                  <a:solidFill>
                    <a:schemeClr val="lt1"/>
                  </a:solidFill>
                  <a:latin typeface="Proxima Nova"/>
                  <a:ea typeface="Proxima Nova"/>
                  <a:cs typeface="Proxima Nova"/>
                  <a:sym typeface="Proxima Nova"/>
                </a:rPr>
                <a:t>Sweep Full Write Cycle</a:t>
              </a:r>
            </a:p>
          </p:txBody>
        </p:sp>
        <p:sp>
          <p:nvSpPr>
            <p:cNvPr id="214" name="Shape 214"/>
            <p:cNvSpPr/>
            <p:nvPr/>
          </p:nvSpPr>
          <p:spPr>
            <a:xfrm>
              <a:off x="761760" y="3125944"/>
              <a:ext cx="4316649" cy="1339690"/>
            </a:xfrm>
            <a:prstGeom prst="roundRect">
              <a:avLst>
                <a:gd name="adj" fmla="val 10000"/>
              </a:avLst>
            </a:prstGeom>
            <a:gradFill>
              <a:gsLst>
                <a:gs pos="0">
                  <a:srgbClr val="394404"/>
                </a:gs>
                <a:gs pos="50000">
                  <a:srgbClr val="5F6F0F"/>
                </a:gs>
                <a:gs pos="70000">
                  <a:srgbClr val="65741A"/>
                </a:gs>
                <a:gs pos="100000">
                  <a:srgbClr val="C5E22B"/>
                </a:gs>
              </a:gsLst>
              <a:lin ang="16200000" scaled="0"/>
            </a:gradFill>
            <a:ln>
              <a:noFill/>
            </a:ln>
            <a:effectLst>
              <a:outerShdw blurRad="38100" dist="25400" dir="2700000" algn="br" rotWithShape="0">
                <a:srgbClr val="000000">
                  <a:alpha val="60000"/>
                </a:srgbClr>
              </a:outerShdw>
            </a:effectLst>
          </p:spPr>
          <p:txBody>
            <a:bodyPr lIns="91425" tIns="91425" rIns="91425" bIns="91425" anchor="ctr" anchorCtr="0">
              <a:noAutofit/>
            </a:bodyPr>
            <a:lstStyle/>
            <a:p>
              <a:endParaRPr/>
            </a:p>
          </p:txBody>
        </p:sp>
        <p:sp>
          <p:nvSpPr>
            <p:cNvPr id="215" name="Shape 215"/>
            <p:cNvSpPr txBox="1"/>
            <p:nvPr/>
          </p:nvSpPr>
          <p:spPr>
            <a:xfrm>
              <a:off x="801002" y="3165174"/>
              <a:ext cx="4149600" cy="1261200"/>
            </a:xfrm>
            <a:prstGeom prst="rect">
              <a:avLst/>
            </a:prstGeom>
            <a:noFill/>
            <a:ln>
              <a:noFill/>
            </a:ln>
          </p:spPr>
          <p:txBody>
            <a:bodyPr lIns="220975" tIns="220975" rIns="220975" bIns="220975" anchor="ctr" anchorCtr="0">
              <a:noAutofit/>
            </a:bodyPr>
            <a:lstStyle/>
            <a:p>
              <a:pPr>
                <a:lnSpc>
                  <a:spcPct val="90000"/>
                </a:lnSpc>
                <a:buClr>
                  <a:schemeClr val="lt1"/>
                </a:buClr>
                <a:buSzPct val="25000"/>
              </a:pPr>
              <a:r>
                <a:rPr lang="en-US" sz="12100" b="1">
                  <a:solidFill>
                    <a:schemeClr val="lt1"/>
                  </a:solidFill>
                  <a:latin typeface="Proxima Nova"/>
                  <a:ea typeface="Proxima Nova"/>
                  <a:cs typeface="Proxima Nova"/>
                  <a:sym typeface="Proxima Nova"/>
                </a:rPr>
                <a:t>Write Cycle Optimization</a:t>
              </a:r>
            </a:p>
          </p:txBody>
        </p:sp>
        <p:sp>
          <p:nvSpPr>
            <p:cNvPr id="216" name="Shape 216"/>
            <p:cNvSpPr/>
            <p:nvPr/>
          </p:nvSpPr>
          <p:spPr>
            <a:xfrm>
              <a:off x="3445850" y="1015932"/>
              <a:ext cx="870799" cy="870799"/>
            </a:xfrm>
            <a:prstGeom prst="downArrow">
              <a:avLst>
                <a:gd name="adj1" fmla="val 55000"/>
                <a:gd name="adj2" fmla="val 45000"/>
              </a:avLst>
            </a:prstGeom>
            <a:solidFill>
              <a:srgbClr val="F5D9C9">
                <a:alpha val="89803"/>
              </a:srgbClr>
            </a:solidFill>
            <a:ln w="9525" cap="flat" cmpd="sng">
              <a:solidFill>
                <a:srgbClr val="F5D9C9">
                  <a:alpha val="89803"/>
                </a:srgbClr>
              </a:solidFill>
              <a:prstDash val="solid"/>
              <a:miter/>
              <a:headEnd type="none" w="med" len="med"/>
              <a:tailEnd type="none" w="med" len="med"/>
            </a:ln>
          </p:spPr>
          <p:txBody>
            <a:bodyPr lIns="91425" tIns="91425" rIns="91425" bIns="91425" anchor="ctr" anchorCtr="0">
              <a:noAutofit/>
            </a:bodyPr>
            <a:lstStyle/>
            <a:p>
              <a:endParaRPr/>
            </a:p>
          </p:txBody>
        </p:sp>
        <p:sp>
          <p:nvSpPr>
            <p:cNvPr id="217" name="Shape 217"/>
            <p:cNvSpPr txBox="1"/>
            <p:nvPr/>
          </p:nvSpPr>
          <p:spPr>
            <a:xfrm>
              <a:off x="3641780" y="1015932"/>
              <a:ext cx="478938" cy="655276"/>
            </a:xfrm>
            <a:prstGeom prst="rect">
              <a:avLst/>
            </a:prstGeom>
            <a:noFill/>
            <a:ln>
              <a:noFill/>
            </a:ln>
          </p:spPr>
          <p:txBody>
            <a:bodyPr lIns="45700" tIns="45700" rIns="45700" bIns="45700" anchor="ctr" anchorCtr="0">
              <a:noAutofit/>
            </a:bodyPr>
            <a:lstStyle/>
            <a:p>
              <a:pPr algn="ctr">
                <a:lnSpc>
                  <a:spcPct val="90000"/>
                </a:lnSpc>
                <a:buClr>
                  <a:schemeClr val="lt1"/>
                </a:buClr>
              </a:pPr>
              <a:endParaRPr sz="14500">
                <a:solidFill>
                  <a:schemeClr val="lt1"/>
                </a:solidFill>
                <a:latin typeface="Calibri"/>
                <a:ea typeface="Calibri"/>
                <a:cs typeface="Calibri"/>
                <a:sym typeface="Calibri"/>
              </a:endParaRPr>
            </a:p>
          </p:txBody>
        </p:sp>
        <p:sp>
          <p:nvSpPr>
            <p:cNvPr id="218" name="Shape 218"/>
            <p:cNvSpPr/>
            <p:nvPr/>
          </p:nvSpPr>
          <p:spPr>
            <a:xfrm>
              <a:off x="3826730" y="2569974"/>
              <a:ext cx="870799" cy="870799"/>
            </a:xfrm>
            <a:prstGeom prst="downArrow">
              <a:avLst>
                <a:gd name="adj1" fmla="val 55000"/>
                <a:gd name="adj2" fmla="val 45000"/>
              </a:avLst>
            </a:prstGeom>
            <a:solidFill>
              <a:srgbClr val="E0CBE1">
                <a:alpha val="89803"/>
              </a:srgbClr>
            </a:solidFill>
            <a:ln w="9525" cap="flat" cmpd="sng">
              <a:solidFill>
                <a:srgbClr val="E0CBE1">
                  <a:alpha val="89803"/>
                </a:srgbClr>
              </a:solidFill>
              <a:prstDash val="solid"/>
              <a:miter/>
              <a:headEnd type="none" w="med" len="med"/>
              <a:tailEnd type="none" w="med" len="med"/>
            </a:ln>
          </p:spPr>
          <p:txBody>
            <a:bodyPr lIns="91425" tIns="91425" rIns="91425" bIns="91425" anchor="ctr" anchorCtr="0">
              <a:noAutofit/>
            </a:bodyPr>
            <a:lstStyle/>
            <a:p>
              <a:endParaRPr/>
            </a:p>
          </p:txBody>
        </p:sp>
        <p:sp>
          <p:nvSpPr>
            <p:cNvPr id="219" name="Shape 219"/>
            <p:cNvSpPr txBox="1"/>
            <p:nvPr/>
          </p:nvSpPr>
          <p:spPr>
            <a:xfrm>
              <a:off x="4022660" y="2569974"/>
              <a:ext cx="478938" cy="655276"/>
            </a:xfrm>
            <a:prstGeom prst="rect">
              <a:avLst/>
            </a:prstGeom>
            <a:noFill/>
            <a:ln>
              <a:noFill/>
            </a:ln>
          </p:spPr>
          <p:txBody>
            <a:bodyPr lIns="45700" tIns="45700" rIns="45700" bIns="45700" anchor="ctr" anchorCtr="0">
              <a:noAutofit/>
            </a:bodyPr>
            <a:lstStyle/>
            <a:p>
              <a:pPr algn="ctr">
                <a:lnSpc>
                  <a:spcPct val="90000"/>
                </a:lnSpc>
                <a:buClr>
                  <a:schemeClr val="lt1"/>
                </a:buClr>
              </a:pPr>
              <a:endParaRPr sz="14500">
                <a:solidFill>
                  <a:schemeClr val="lt1"/>
                </a:solidFill>
                <a:latin typeface="Calibri"/>
                <a:ea typeface="Calibri"/>
                <a:cs typeface="Calibri"/>
                <a:sym typeface="Calibri"/>
              </a:endParaRPr>
            </a:p>
          </p:txBody>
        </p:sp>
      </p:grpSp>
      <p:grpSp>
        <p:nvGrpSpPr>
          <p:cNvPr id="220" name="Shape 220"/>
          <p:cNvGrpSpPr/>
          <p:nvPr/>
        </p:nvGrpSpPr>
        <p:grpSpPr>
          <a:xfrm>
            <a:off x="9801996" y="18602078"/>
            <a:ext cx="31490910" cy="11898888"/>
            <a:chOff x="-51" y="0"/>
            <a:chExt cx="5078512" cy="4465744"/>
          </a:xfrm>
        </p:grpSpPr>
        <p:sp>
          <p:nvSpPr>
            <p:cNvPr id="221" name="Shape 221"/>
            <p:cNvSpPr/>
            <p:nvPr/>
          </p:nvSpPr>
          <p:spPr>
            <a:xfrm>
              <a:off x="0" y="0"/>
              <a:ext cx="4316700" cy="1339800"/>
            </a:xfrm>
            <a:prstGeom prst="roundRect">
              <a:avLst>
                <a:gd name="adj" fmla="val 10000"/>
              </a:avLst>
            </a:prstGeom>
            <a:gradFill>
              <a:gsLst>
                <a:gs pos="0">
                  <a:srgbClr val="703000"/>
                </a:gs>
                <a:gs pos="50000">
                  <a:srgbClr val="A44A00"/>
                </a:gs>
                <a:gs pos="70000">
                  <a:srgbClr val="BC5500"/>
                </a:gs>
                <a:gs pos="100000">
                  <a:srgbClr val="F26D00"/>
                </a:gs>
              </a:gsLst>
              <a:lin ang="16200038" scaled="0"/>
            </a:gradFill>
            <a:ln>
              <a:noFill/>
            </a:ln>
            <a:effectLst>
              <a:outerShdw blurRad="38100" dist="25400" dir="2700000" algn="br" rotWithShape="0">
                <a:srgbClr val="000000">
                  <a:alpha val="60000"/>
                </a:srgbClr>
              </a:outerShdw>
            </a:effectLst>
          </p:spPr>
          <p:txBody>
            <a:bodyPr lIns="91425" tIns="91425" rIns="91425" bIns="91425" anchor="ctr" anchorCtr="0">
              <a:noAutofit/>
            </a:bodyPr>
            <a:lstStyle/>
            <a:p>
              <a:endParaRPr/>
            </a:p>
          </p:txBody>
        </p:sp>
        <p:sp>
          <p:nvSpPr>
            <p:cNvPr id="222" name="Shape 222"/>
            <p:cNvSpPr txBox="1"/>
            <p:nvPr/>
          </p:nvSpPr>
          <p:spPr>
            <a:xfrm>
              <a:off x="-51" y="39233"/>
              <a:ext cx="4316700" cy="1261200"/>
            </a:xfrm>
            <a:prstGeom prst="rect">
              <a:avLst/>
            </a:prstGeom>
            <a:gradFill>
              <a:gsLst>
                <a:gs pos="0">
                  <a:srgbClr val="EC8566"/>
                </a:gs>
                <a:gs pos="100000">
                  <a:srgbClr val="B2411E"/>
                </a:gs>
              </a:gsLst>
              <a:lin ang="5400012" scaled="0"/>
            </a:gradFill>
            <a:ln>
              <a:noFill/>
            </a:ln>
          </p:spPr>
          <p:txBody>
            <a:bodyPr lIns="220975" tIns="220975" rIns="220975" bIns="220975" anchor="ctr" anchorCtr="0">
              <a:noAutofit/>
            </a:bodyPr>
            <a:lstStyle/>
            <a:p>
              <a:pPr>
                <a:lnSpc>
                  <a:spcPct val="90000"/>
                </a:lnSpc>
                <a:buClr>
                  <a:schemeClr val="lt1"/>
                </a:buClr>
                <a:buSzPct val="25000"/>
              </a:pPr>
              <a:r>
                <a:rPr lang="en-US" sz="12100" b="1">
                  <a:solidFill>
                    <a:schemeClr val="lt1"/>
                  </a:solidFill>
                  <a:latin typeface="Proxima Nova"/>
                  <a:ea typeface="Proxima Nova"/>
                  <a:cs typeface="Proxima Nova"/>
                  <a:sym typeface="Proxima Nova"/>
                </a:rPr>
                <a:t>Write Cycle Failure Rate Simulations</a:t>
              </a:r>
            </a:p>
          </p:txBody>
        </p:sp>
        <p:sp>
          <p:nvSpPr>
            <p:cNvPr id="223" name="Shape 223"/>
            <p:cNvSpPr/>
            <p:nvPr/>
          </p:nvSpPr>
          <p:spPr>
            <a:xfrm>
              <a:off x="380880" y="1562971"/>
              <a:ext cx="4316700" cy="1339800"/>
            </a:xfrm>
            <a:prstGeom prst="roundRect">
              <a:avLst>
                <a:gd name="adj" fmla="val 10000"/>
              </a:avLst>
            </a:prstGeom>
            <a:gradFill>
              <a:gsLst>
                <a:gs pos="0">
                  <a:srgbClr val="3177EE"/>
                </a:gs>
                <a:gs pos="100000">
                  <a:srgbClr val="113D8A"/>
                </a:gs>
              </a:gsLst>
              <a:lin ang="5400012" scaled="0"/>
            </a:gradFill>
            <a:ln>
              <a:noFill/>
            </a:ln>
            <a:effectLst>
              <a:outerShdw blurRad="38100" dist="25400" dir="2700000" algn="br" rotWithShape="0">
                <a:srgbClr val="000000">
                  <a:alpha val="60000"/>
                </a:srgbClr>
              </a:outerShdw>
            </a:effectLst>
          </p:spPr>
          <p:txBody>
            <a:bodyPr lIns="91425" tIns="91425" rIns="91425" bIns="91425" anchor="ctr" anchorCtr="0">
              <a:noAutofit/>
            </a:bodyPr>
            <a:lstStyle/>
            <a:p>
              <a:endParaRPr/>
            </a:p>
          </p:txBody>
        </p:sp>
        <p:sp>
          <p:nvSpPr>
            <p:cNvPr id="224" name="Shape 224"/>
            <p:cNvSpPr txBox="1"/>
            <p:nvPr/>
          </p:nvSpPr>
          <p:spPr>
            <a:xfrm>
              <a:off x="420114" y="1602194"/>
              <a:ext cx="4277400" cy="1261200"/>
            </a:xfrm>
            <a:prstGeom prst="rect">
              <a:avLst/>
            </a:prstGeom>
            <a:noFill/>
            <a:ln>
              <a:noFill/>
            </a:ln>
          </p:spPr>
          <p:txBody>
            <a:bodyPr lIns="220975" tIns="220975" rIns="220975" bIns="220975" anchor="ctr" anchorCtr="0">
              <a:noAutofit/>
            </a:bodyPr>
            <a:lstStyle/>
            <a:p>
              <a:pPr>
                <a:lnSpc>
                  <a:spcPct val="90000"/>
                </a:lnSpc>
                <a:buClr>
                  <a:schemeClr val="lt1"/>
                </a:buClr>
                <a:buSzPct val="25000"/>
              </a:pPr>
              <a:r>
                <a:rPr lang="en-US" sz="12100" b="1">
                  <a:solidFill>
                    <a:schemeClr val="lt1"/>
                  </a:solidFill>
                  <a:latin typeface="Proxima Nova"/>
                  <a:ea typeface="Proxima Nova"/>
                  <a:cs typeface="Proxima Nova"/>
                  <a:sym typeface="Proxima Nova"/>
                </a:rPr>
                <a:t>Sweep, Optimize, Simulate Read Cycle</a:t>
              </a:r>
            </a:p>
          </p:txBody>
        </p:sp>
        <p:sp>
          <p:nvSpPr>
            <p:cNvPr id="225" name="Shape 225"/>
            <p:cNvSpPr/>
            <p:nvPr/>
          </p:nvSpPr>
          <p:spPr>
            <a:xfrm>
              <a:off x="761760" y="3125944"/>
              <a:ext cx="4316700" cy="1339800"/>
            </a:xfrm>
            <a:prstGeom prst="roundRect">
              <a:avLst>
                <a:gd name="adj" fmla="val 10000"/>
              </a:avLst>
            </a:prstGeom>
            <a:gradFill>
              <a:gsLst>
                <a:gs pos="0">
                  <a:srgbClr val="9898D7"/>
                </a:gs>
                <a:gs pos="100000">
                  <a:srgbClr val="4A4AA1"/>
                </a:gs>
              </a:gsLst>
              <a:lin ang="5400012" scaled="0"/>
            </a:gradFill>
            <a:ln>
              <a:noFill/>
            </a:ln>
            <a:effectLst>
              <a:outerShdw blurRad="38100" dist="25400" dir="2700000" algn="br" rotWithShape="0">
                <a:srgbClr val="000000">
                  <a:alpha val="60000"/>
                </a:srgbClr>
              </a:outerShdw>
            </a:effectLst>
          </p:spPr>
          <p:txBody>
            <a:bodyPr lIns="91425" tIns="91425" rIns="91425" bIns="91425" anchor="ctr" anchorCtr="0">
              <a:noAutofit/>
            </a:bodyPr>
            <a:lstStyle/>
            <a:p>
              <a:endParaRPr/>
            </a:p>
          </p:txBody>
        </p:sp>
        <p:sp>
          <p:nvSpPr>
            <p:cNvPr id="226" name="Shape 226"/>
            <p:cNvSpPr txBox="1"/>
            <p:nvPr/>
          </p:nvSpPr>
          <p:spPr>
            <a:xfrm>
              <a:off x="801002" y="3165174"/>
              <a:ext cx="4149600" cy="1261200"/>
            </a:xfrm>
            <a:prstGeom prst="rect">
              <a:avLst/>
            </a:prstGeom>
            <a:noFill/>
            <a:ln>
              <a:noFill/>
            </a:ln>
          </p:spPr>
          <p:txBody>
            <a:bodyPr lIns="220975" tIns="220975" rIns="220975" bIns="220975" anchor="ctr" anchorCtr="0">
              <a:noAutofit/>
            </a:bodyPr>
            <a:lstStyle/>
            <a:p>
              <a:pPr>
                <a:lnSpc>
                  <a:spcPct val="90000"/>
                </a:lnSpc>
                <a:buClr>
                  <a:schemeClr val="lt1"/>
                </a:buClr>
                <a:buSzPct val="25000"/>
              </a:pPr>
              <a:r>
                <a:rPr lang="en-US" sz="12100" b="1">
                  <a:solidFill>
                    <a:schemeClr val="lt1"/>
                  </a:solidFill>
                  <a:latin typeface="Proxima Nova"/>
                  <a:ea typeface="Proxima Nova"/>
                  <a:cs typeface="Proxima Nova"/>
                  <a:sym typeface="Proxima Nova"/>
                </a:rPr>
                <a:t>Latch Layout</a:t>
              </a:r>
            </a:p>
          </p:txBody>
        </p:sp>
        <p:sp>
          <p:nvSpPr>
            <p:cNvPr id="227" name="Shape 227"/>
            <p:cNvSpPr/>
            <p:nvPr/>
          </p:nvSpPr>
          <p:spPr>
            <a:xfrm>
              <a:off x="3445850" y="1015932"/>
              <a:ext cx="870900" cy="870900"/>
            </a:xfrm>
            <a:prstGeom prst="downArrow">
              <a:avLst>
                <a:gd name="adj1" fmla="val 55000"/>
                <a:gd name="adj2" fmla="val 45000"/>
              </a:avLst>
            </a:prstGeom>
            <a:solidFill>
              <a:srgbClr val="F5D9C9">
                <a:alpha val="89800"/>
              </a:srgbClr>
            </a:solidFill>
            <a:ln w="9525" cap="flat" cmpd="sng">
              <a:solidFill>
                <a:srgbClr val="F5D9C9">
                  <a:alpha val="89800"/>
                </a:srgbClr>
              </a:solidFill>
              <a:prstDash val="solid"/>
              <a:miter/>
              <a:headEnd type="none" w="med" len="med"/>
              <a:tailEnd type="none" w="med" len="med"/>
            </a:ln>
          </p:spPr>
          <p:txBody>
            <a:bodyPr lIns="91425" tIns="91425" rIns="91425" bIns="91425" anchor="ctr" anchorCtr="0">
              <a:noAutofit/>
            </a:bodyPr>
            <a:lstStyle/>
            <a:p>
              <a:endParaRPr/>
            </a:p>
          </p:txBody>
        </p:sp>
        <p:sp>
          <p:nvSpPr>
            <p:cNvPr id="228" name="Shape 228"/>
            <p:cNvSpPr txBox="1"/>
            <p:nvPr/>
          </p:nvSpPr>
          <p:spPr>
            <a:xfrm>
              <a:off x="3641780" y="1015932"/>
              <a:ext cx="478800" cy="655200"/>
            </a:xfrm>
            <a:prstGeom prst="rect">
              <a:avLst/>
            </a:prstGeom>
            <a:noFill/>
            <a:ln>
              <a:noFill/>
            </a:ln>
          </p:spPr>
          <p:txBody>
            <a:bodyPr lIns="45700" tIns="45700" rIns="45700" bIns="45700" anchor="ctr" anchorCtr="0">
              <a:noAutofit/>
            </a:bodyPr>
            <a:lstStyle/>
            <a:p>
              <a:pPr algn="ctr">
                <a:lnSpc>
                  <a:spcPct val="90000"/>
                </a:lnSpc>
                <a:buClr>
                  <a:schemeClr val="lt1"/>
                </a:buClr>
              </a:pPr>
              <a:endParaRPr sz="14500">
                <a:solidFill>
                  <a:schemeClr val="lt1"/>
                </a:solidFill>
                <a:latin typeface="Calibri"/>
                <a:ea typeface="Calibri"/>
                <a:cs typeface="Calibri"/>
                <a:sym typeface="Calibri"/>
              </a:endParaRPr>
            </a:p>
          </p:txBody>
        </p:sp>
        <p:sp>
          <p:nvSpPr>
            <p:cNvPr id="229" name="Shape 229"/>
            <p:cNvSpPr/>
            <p:nvPr/>
          </p:nvSpPr>
          <p:spPr>
            <a:xfrm>
              <a:off x="3826730" y="2569974"/>
              <a:ext cx="870900" cy="870900"/>
            </a:xfrm>
            <a:prstGeom prst="downArrow">
              <a:avLst>
                <a:gd name="adj1" fmla="val 55000"/>
                <a:gd name="adj2" fmla="val 45000"/>
              </a:avLst>
            </a:prstGeom>
            <a:solidFill>
              <a:srgbClr val="E0CBE1">
                <a:alpha val="89800"/>
              </a:srgbClr>
            </a:solidFill>
            <a:ln w="9525" cap="flat" cmpd="sng">
              <a:solidFill>
                <a:srgbClr val="E0CBE1">
                  <a:alpha val="89800"/>
                </a:srgbClr>
              </a:solidFill>
              <a:prstDash val="solid"/>
              <a:miter/>
              <a:headEnd type="none" w="med" len="med"/>
              <a:tailEnd type="none" w="med" len="med"/>
            </a:ln>
          </p:spPr>
          <p:txBody>
            <a:bodyPr lIns="91425" tIns="91425" rIns="91425" bIns="91425" anchor="ctr" anchorCtr="0">
              <a:noAutofit/>
            </a:bodyPr>
            <a:lstStyle/>
            <a:p>
              <a:endParaRPr/>
            </a:p>
          </p:txBody>
        </p:sp>
        <p:sp>
          <p:nvSpPr>
            <p:cNvPr id="230" name="Shape 230"/>
            <p:cNvSpPr txBox="1"/>
            <p:nvPr/>
          </p:nvSpPr>
          <p:spPr>
            <a:xfrm>
              <a:off x="4022660" y="2569974"/>
              <a:ext cx="478800" cy="655200"/>
            </a:xfrm>
            <a:prstGeom prst="rect">
              <a:avLst/>
            </a:prstGeom>
            <a:noFill/>
            <a:ln>
              <a:noFill/>
            </a:ln>
          </p:spPr>
          <p:txBody>
            <a:bodyPr lIns="45700" tIns="45700" rIns="45700" bIns="45700" anchor="ctr" anchorCtr="0">
              <a:noAutofit/>
            </a:bodyPr>
            <a:lstStyle/>
            <a:p>
              <a:pPr algn="ctr">
                <a:lnSpc>
                  <a:spcPct val="90000"/>
                </a:lnSpc>
                <a:buClr>
                  <a:schemeClr val="lt1"/>
                </a:buClr>
              </a:pPr>
              <a:endParaRPr sz="14500">
                <a:solidFill>
                  <a:schemeClr val="lt1"/>
                </a:solidFill>
                <a:latin typeface="Calibri"/>
                <a:ea typeface="Calibri"/>
                <a:cs typeface="Calibri"/>
                <a:sym typeface="Calibri"/>
              </a:endParaRPr>
            </a:p>
          </p:txBody>
        </p:sp>
      </p:grpSp>
      <p:sp>
        <p:nvSpPr>
          <p:cNvPr id="231" name="Shape 231"/>
          <p:cNvSpPr/>
          <p:nvPr/>
        </p:nvSpPr>
        <p:spPr>
          <a:xfrm>
            <a:off x="29091735" y="17207407"/>
            <a:ext cx="5399246" cy="2319840"/>
          </a:xfrm>
          <a:prstGeom prst="downArrow">
            <a:avLst>
              <a:gd name="adj1" fmla="val 55000"/>
              <a:gd name="adj2" fmla="val 45000"/>
            </a:avLst>
          </a:prstGeom>
          <a:solidFill>
            <a:srgbClr val="F5D9C9">
              <a:alpha val="89800"/>
            </a:srgbClr>
          </a:solidFill>
          <a:ln w="9525" cap="flat" cmpd="sng">
            <a:solidFill>
              <a:srgbClr val="F5D9C9">
                <a:alpha val="89800"/>
              </a:srgbClr>
            </a:solidFill>
            <a:prstDash val="solid"/>
            <a:miter/>
            <a:headEnd type="none" w="med" len="med"/>
            <a:tailEnd type="none" w="med" len="med"/>
          </a:ln>
        </p:spPr>
        <p:txBody>
          <a:bodyPr lIns="368680" tIns="368680" rIns="368680" bIns="368680" anchor="ctr" anchorCtr="0">
            <a:noAutofit/>
          </a:bodyPr>
          <a:lstStyle/>
          <a:p>
            <a:endParaRPr/>
          </a:p>
        </p:txBody>
      </p:sp>
      <p:sp>
        <p:nvSpPr>
          <p:cNvPr id="232" name="Shape 232"/>
          <p:cNvSpPr/>
          <p:nvPr/>
        </p:nvSpPr>
        <p:spPr>
          <a:xfrm>
            <a:off x="29847964" y="6877615"/>
            <a:ext cx="2194051" cy="2750400"/>
          </a:xfrm>
          <a:prstGeom prst="verticalScroll">
            <a:avLst>
              <a:gd name="adj" fmla="val 12500"/>
            </a:avLst>
          </a:prstGeom>
          <a:solidFill>
            <a:srgbClr val="FFF2CC"/>
          </a:solidFill>
          <a:ln w="9525" cap="flat" cmpd="sng">
            <a:solidFill>
              <a:schemeClr val="dk2"/>
            </a:solidFill>
            <a:prstDash val="solid"/>
            <a:round/>
            <a:headEnd type="none" w="med" len="med"/>
            <a:tailEnd type="none" w="med" len="med"/>
          </a:ln>
        </p:spPr>
        <p:txBody>
          <a:bodyPr lIns="368680" tIns="368680" rIns="368680" bIns="368680" anchor="ctr" anchorCtr="0">
            <a:noAutofit/>
          </a:bodyPr>
          <a:lstStyle/>
          <a:p>
            <a:endParaRPr>
              <a:solidFill>
                <a:srgbClr val="FCE5CD"/>
              </a:solidFill>
            </a:endParaRPr>
          </a:p>
        </p:txBody>
      </p:sp>
      <p:sp>
        <p:nvSpPr>
          <p:cNvPr id="233" name="Shape 233"/>
          <p:cNvSpPr/>
          <p:nvPr/>
        </p:nvSpPr>
        <p:spPr>
          <a:xfrm rot="2656487">
            <a:off x="30373090" y="8359214"/>
            <a:ext cx="543155" cy="241339"/>
          </a:xfrm>
          <a:prstGeom prst="rect">
            <a:avLst/>
          </a:prstGeom>
          <a:solidFill>
            <a:srgbClr val="00FF00"/>
          </a:solidFill>
          <a:ln>
            <a:noFill/>
          </a:ln>
        </p:spPr>
        <p:txBody>
          <a:bodyPr lIns="368680" tIns="368680" rIns="368680" bIns="368680" anchor="ctr" anchorCtr="0">
            <a:noAutofit/>
          </a:bodyPr>
          <a:lstStyle/>
          <a:p>
            <a:endParaRPr/>
          </a:p>
        </p:txBody>
      </p:sp>
      <p:sp>
        <p:nvSpPr>
          <p:cNvPr id="234" name="Shape 234"/>
          <p:cNvSpPr/>
          <p:nvPr/>
        </p:nvSpPr>
        <p:spPr>
          <a:xfrm rot="8143320">
            <a:off x="30555631" y="8131867"/>
            <a:ext cx="1030545" cy="241339"/>
          </a:xfrm>
          <a:prstGeom prst="rect">
            <a:avLst/>
          </a:prstGeom>
          <a:solidFill>
            <a:srgbClr val="00FF00"/>
          </a:solidFill>
          <a:ln>
            <a:noFill/>
          </a:ln>
        </p:spPr>
        <p:txBody>
          <a:bodyPr lIns="368680" tIns="368680" rIns="368680" bIns="368680" anchor="ctr" anchorCtr="0">
            <a:noAutofit/>
          </a:bodyPr>
          <a:lstStyle/>
          <a:p>
            <a:endParaRPr/>
          </a:p>
        </p:txBody>
      </p:sp>
      <p:sp>
        <p:nvSpPr>
          <p:cNvPr id="235" name="Shape 235"/>
          <p:cNvSpPr/>
          <p:nvPr/>
        </p:nvSpPr>
        <p:spPr>
          <a:xfrm>
            <a:off x="32296962" y="10956473"/>
            <a:ext cx="2194051" cy="2750400"/>
          </a:xfrm>
          <a:prstGeom prst="verticalScroll">
            <a:avLst>
              <a:gd name="adj" fmla="val 12500"/>
            </a:avLst>
          </a:prstGeom>
          <a:solidFill>
            <a:srgbClr val="FFF2CC"/>
          </a:solidFill>
          <a:ln w="9525" cap="flat" cmpd="sng">
            <a:solidFill>
              <a:schemeClr val="dk2"/>
            </a:solidFill>
            <a:prstDash val="solid"/>
            <a:round/>
            <a:headEnd type="none" w="med" len="med"/>
            <a:tailEnd type="none" w="med" len="med"/>
          </a:ln>
        </p:spPr>
        <p:txBody>
          <a:bodyPr lIns="368680" tIns="368680" rIns="368680" bIns="368680" anchor="ctr" anchorCtr="0">
            <a:noAutofit/>
          </a:bodyPr>
          <a:lstStyle/>
          <a:p>
            <a:endParaRPr>
              <a:solidFill>
                <a:srgbClr val="FCE5CD"/>
              </a:solidFill>
            </a:endParaRPr>
          </a:p>
        </p:txBody>
      </p:sp>
      <p:sp>
        <p:nvSpPr>
          <p:cNvPr id="236" name="Shape 236"/>
          <p:cNvSpPr/>
          <p:nvPr/>
        </p:nvSpPr>
        <p:spPr>
          <a:xfrm rot="2656487">
            <a:off x="32822088" y="12438072"/>
            <a:ext cx="543155" cy="241339"/>
          </a:xfrm>
          <a:prstGeom prst="rect">
            <a:avLst/>
          </a:prstGeom>
          <a:solidFill>
            <a:srgbClr val="00FF00"/>
          </a:solidFill>
          <a:ln>
            <a:noFill/>
          </a:ln>
        </p:spPr>
        <p:txBody>
          <a:bodyPr lIns="368680" tIns="368680" rIns="368680" bIns="368680" anchor="ctr" anchorCtr="0">
            <a:noAutofit/>
          </a:bodyPr>
          <a:lstStyle/>
          <a:p>
            <a:endParaRPr/>
          </a:p>
        </p:txBody>
      </p:sp>
      <p:sp>
        <p:nvSpPr>
          <p:cNvPr id="237" name="Shape 237"/>
          <p:cNvSpPr/>
          <p:nvPr/>
        </p:nvSpPr>
        <p:spPr>
          <a:xfrm rot="8143320">
            <a:off x="33004629" y="12210730"/>
            <a:ext cx="1030545" cy="241339"/>
          </a:xfrm>
          <a:prstGeom prst="rect">
            <a:avLst/>
          </a:prstGeom>
          <a:solidFill>
            <a:srgbClr val="00FF00"/>
          </a:solidFill>
          <a:ln>
            <a:noFill/>
          </a:ln>
        </p:spPr>
        <p:txBody>
          <a:bodyPr lIns="368680" tIns="368680" rIns="368680" bIns="368680" anchor="ctr" anchorCtr="0">
            <a:noAutofit/>
          </a:bodyPr>
          <a:lstStyle/>
          <a:p>
            <a:endParaRPr/>
          </a:p>
        </p:txBody>
      </p:sp>
      <p:sp>
        <p:nvSpPr>
          <p:cNvPr id="238" name="Shape 238"/>
          <p:cNvSpPr/>
          <p:nvPr/>
        </p:nvSpPr>
        <p:spPr>
          <a:xfrm>
            <a:off x="34661968" y="15128393"/>
            <a:ext cx="2194051" cy="2750400"/>
          </a:xfrm>
          <a:prstGeom prst="verticalScroll">
            <a:avLst>
              <a:gd name="adj" fmla="val 12500"/>
            </a:avLst>
          </a:prstGeom>
          <a:solidFill>
            <a:srgbClr val="FFF2CC"/>
          </a:solidFill>
          <a:ln w="9525" cap="flat" cmpd="sng">
            <a:solidFill>
              <a:schemeClr val="dk2"/>
            </a:solidFill>
            <a:prstDash val="solid"/>
            <a:round/>
            <a:headEnd type="none" w="med" len="med"/>
            <a:tailEnd type="none" w="med" len="med"/>
          </a:ln>
        </p:spPr>
        <p:txBody>
          <a:bodyPr lIns="368680" tIns="368680" rIns="368680" bIns="368680" anchor="ctr" anchorCtr="0">
            <a:noAutofit/>
          </a:bodyPr>
          <a:lstStyle/>
          <a:p>
            <a:endParaRPr>
              <a:solidFill>
                <a:srgbClr val="FCE5CD"/>
              </a:solidFill>
            </a:endParaRPr>
          </a:p>
        </p:txBody>
      </p:sp>
      <p:sp>
        <p:nvSpPr>
          <p:cNvPr id="239" name="Shape 239"/>
          <p:cNvSpPr/>
          <p:nvPr/>
        </p:nvSpPr>
        <p:spPr>
          <a:xfrm rot="2656487">
            <a:off x="35187094" y="16609992"/>
            <a:ext cx="543155" cy="241339"/>
          </a:xfrm>
          <a:prstGeom prst="rect">
            <a:avLst/>
          </a:prstGeom>
          <a:solidFill>
            <a:srgbClr val="00FF00"/>
          </a:solidFill>
          <a:ln w="9525" cap="flat" cmpd="sng">
            <a:solidFill>
              <a:srgbClr val="00FF00"/>
            </a:solidFill>
            <a:prstDash val="solid"/>
            <a:round/>
            <a:headEnd type="none" w="med" len="med"/>
            <a:tailEnd type="none" w="med" len="med"/>
          </a:ln>
        </p:spPr>
        <p:txBody>
          <a:bodyPr lIns="368680" tIns="368680" rIns="368680" bIns="368680" anchor="ctr" anchorCtr="0">
            <a:noAutofit/>
          </a:bodyPr>
          <a:lstStyle/>
          <a:p>
            <a:endParaRPr/>
          </a:p>
        </p:txBody>
      </p:sp>
      <p:sp>
        <p:nvSpPr>
          <p:cNvPr id="240" name="Shape 240"/>
          <p:cNvSpPr/>
          <p:nvPr/>
        </p:nvSpPr>
        <p:spPr>
          <a:xfrm rot="8143320">
            <a:off x="35369635" y="16382650"/>
            <a:ext cx="1030545" cy="241339"/>
          </a:xfrm>
          <a:prstGeom prst="rect">
            <a:avLst/>
          </a:prstGeom>
          <a:solidFill>
            <a:srgbClr val="00FF00"/>
          </a:solidFill>
          <a:ln>
            <a:noFill/>
          </a:ln>
        </p:spPr>
        <p:txBody>
          <a:bodyPr lIns="368680" tIns="368680" rIns="368680" bIns="368680" anchor="ctr" anchorCtr="0">
            <a:noAutofit/>
          </a:bodyPr>
          <a:lstStyle/>
          <a:p>
            <a:endParaRPr/>
          </a:p>
        </p:txBody>
      </p:sp>
      <p:sp>
        <p:nvSpPr>
          <p:cNvPr id="241" name="Shape 241"/>
          <p:cNvSpPr/>
          <p:nvPr/>
        </p:nvSpPr>
        <p:spPr>
          <a:xfrm>
            <a:off x="36856019" y="18960473"/>
            <a:ext cx="2194051" cy="2750400"/>
          </a:xfrm>
          <a:prstGeom prst="verticalScroll">
            <a:avLst>
              <a:gd name="adj" fmla="val 12500"/>
            </a:avLst>
          </a:prstGeom>
          <a:solidFill>
            <a:srgbClr val="FFF2CC"/>
          </a:solidFill>
          <a:ln w="9525" cap="flat" cmpd="sng">
            <a:solidFill>
              <a:schemeClr val="dk2"/>
            </a:solidFill>
            <a:prstDash val="solid"/>
            <a:round/>
            <a:headEnd type="none" w="med" len="med"/>
            <a:tailEnd type="none" w="med" len="med"/>
          </a:ln>
        </p:spPr>
        <p:txBody>
          <a:bodyPr lIns="368680" tIns="368680" rIns="368680" bIns="368680" anchor="ctr" anchorCtr="0">
            <a:noAutofit/>
          </a:bodyPr>
          <a:lstStyle/>
          <a:p>
            <a:endParaRPr>
              <a:solidFill>
                <a:srgbClr val="FCE5CD"/>
              </a:solidFill>
            </a:endParaRPr>
          </a:p>
        </p:txBody>
      </p:sp>
      <p:sp>
        <p:nvSpPr>
          <p:cNvPr id="242" name="Shape 242"/>
          <p:cNvSpPr/>
          <p:nvPr/>
        </p:nvSpPr>
        <p:spPr>
          <a:xfrm rot="2656487">
            <a:off x="37381145" y="20442072"/>
            <a:ext cx="543155" cy="241339"/>
          </a:xfrm>
          <a:prstGeom prst="rect">
            <a:avLst/>
          </a:prstGeom>
          <a:solidFill>
            <a:srgbClr val="00FF00"/>
          </a:solidFill>
          <a:ln>
            <a:noFill/>
          </a:ln>
        </p:spPr>
        <p:txBody>
          <a:bodyPr lIns="368680" tIns="368680" rIns="368680" bIns="368680" anchor="ctr" anchorCtr="0">
            <a:noAutofit/>
          </a:bodyPr>
          <a:lstStyle/>
          <a:p>
            <a:endParaRPr/>
          </a:p>
        </p:txBody>
      </p:sp>
      <p:sp>
        <p:nvSpPr>
          <p:cNvPr id="243" name="Shape 243"/>
          <p:cNvSpPr/>
          <p:nvPr/>
        </p:nvSpPr>
        <p:spPr>
          <a:xfrm rot="8143320">
            <a:off x="37563686" y="20214730"/>
            <a:ext cx="1030545" cy="241339"/>
          </a:xfrm>
          <a:prstGeom prst="rect">
            <a:avLst/>
          </a:prstGeom>
          <a:solidFill>
            <a:srgbClr val="00FF00"/>
          </a:solidFill>
          <a:ln w="9525" cap="flat" cmpd="sng">
            <a:solidFill>
              <a:srgbClr val="00FF00"/>
            </a:solidFill>
            <a:prstDash val="solid"/>
            <a:round/>
            <a:headEnd type="none" w="med" len="med"/>
            <a:tailEnd type="none" w="med" len="med"/>
          </a:ln>
        </p:spPr>
        <p:txBody>
          <a:bodyPr lIns="368680" tIns="368680" rIns="368680" bIns="368680" anchor="ctr" anchorCtr="0">
            <a:noAutofit/>
          </a:bodyPr>
          <a:lstStyle/>
          <a:p>
            <a:endParaRPr/>
          </a:p>
        </p:txBody>
      </p:sp>
      <p:sp>
        <p:nvSpPr>
          <p:cNvPr id="244" name="Shape 244"/>
          <p:cNvSpPr/>
          <p:nvPr/>
        </p:nvSpPr>
        <p:spPr>
          <a:xfrm>
            <a:off x="39213193" y="23176255"/>
            <a:ext cx="2194051" cy="2750400"/>
          </a:xfrm>
          <a:prstGeom prst="verticalScroll">
            <a:avLst>
              <a:gd name="adj" fmla="val 12500"/>
            </a:avLst>
          </a:prstGeom>
          <a:solidFill>
            <a:srgbClr val="FFF2CC"/>
          </a:solidFill>
          <a:ln w="9525" cap="flat" cmpd="sng">
            <a:solidFill>
              <a:schemeClr val="dk2"/>
            </a:solidFill>
            <a:prstDash val="solid"/>
            <a:round/>
            <a:headEnd type="none" w="med" len="med"/>
            <a:tailEnd type="none" w="med" len="med"/>
          </a:ln>
        </p:spPr>
        <p:txBody>
          <a:bodyPr lIns="368680" tIns="368680" rIns="368680" bIns="368680" anchor="ctr" anchorCtr="0">
            <a:noAutofit/>
          </a:bodyPr>
          <a:lstStyle/>
          <a:p>
            <a:endParaRPr>
              <a:solidFill>
                <a:srgbClr val="FCE5CD"/>
              </a:solidFill>
            </a:endParaRPr>
          </a:p>
        </p:txBody>
      </p:sp>
      <p:sp>
        <p:nvSpPr>
          <p:cNvPr id="245" name="Shape 245"/>
          <p:cNvSpPr/>
          <p:nvPr/>
        </p:nvSpPr>
        <p:spPr>
          <a:xfrm rot="2656487">
            <a:off x="39738272" y="24657912"/>
            <a:ext cx="543155" cy="241339"/>
          </a:xfrm>
          <a:prstGeom prst="rect">
            <a:avLst/>
          </a:prstGeom>
          <a:solidFill>
            <a:srgbClr val="00FF00"/>
          </a:solidFill>
          <a:ln>
            <a:noFill/>
          </a:ln>
        </p:spPr>
        <p:txBody>
          <a:bodyPr lIns="368680" tIns="368680" rIns="368680" bIns="368680" anchor="ctr" anchorCtr="0">
            <a:noAutofit/>
          </a:bodyPr>
          <a:lstStyle/>
          <a:p>
            <a:endParaRPr/>
          </a:p>
        </p:txBody>
      </p:sp>
      <p:sp>
        <p:nvSpPr>
          <p:cNvPr id="246" name="Shape 246"/>
          <p:cNvSpPr/>
          <p:nvPr/>
        </p:nvSpPr>
        <p:spPr>
          <a:xfrm rot="8143320">
            <a:off x="39920817" y="24430570"/>
            <a:ext cx="1030545" cy="241339"/>
          </a:xfrm>
          <a:prstGeom prst="rect">
            <a:avLst/>
          </a:prstGeom>
          <a:solidFill>
            <a:srgbClr val="00FF00"/>
          </a:solidFill>
          <a:ln w="9525" cap="flat" cmpd="sng">
            <a:solidFill>
              <a:srgbClr val="00FF00"/>
            </a:solidFill>
            <a:prstDash val="solid"/>
            <a:round/>
            <a:headEnd type="none" w="med" len="med"/>
            <a:tailEnd type="none" w="med" len="med"/>
          </a:ln>
        </p:spPr>
        <p:txBody>
          <a:bodyPr lIns="368680" tIns="368680" rIns="368680" bIns="368680" anchor="ctr" anchorCtr="0">
            <a:noAutofit/>
          </a:bodyPr>
          <a:lstStyle/>
          <a:p>
            <a:endParaRPr/>
          </a:p>
        </p:txBody>
      </p:sp>
      <p:sp>
        <p:nvSpPr>
          <p:cNvPr id="247" name="Shape 247"/>
          <p:cNvSpPr/>
          <p:nvPr/>
        </p:nvSpPr>
        <p:spPr>
          <a:xfrm>
            <a:off x="41522114" y="27393713"/>
            <a:ext cx="2194051" cy="2750400"/>
          </a:xfrm>
          <a:prstGeom prst="verticalScroll">
            <a:avLst>
              <a:gd name="adj" fmla="val 12500"/>
            </a:avLst>
          </a:prstGeom>
          <a:solidFill>
            <a:srgbClr val="FFF2CC"/>
          </a:solidFill>
          <a:ln w="9525" cap="flat" cmpd="sng">
            <a:solidFill>
              <a:schemeClr val="dk2"/>
            </a:solidFill>
            <a:prstDash val="solid"/>
            <a:round/>
            <a:headEnd type="none" w="med" len="med"/>
            <a:tailEnd type="none" w="med" len="med"/>
          </a:ln>
        </p:spPr>
        <p:txBody>
          <a:bodyPr lIns="368680" tIns="368680" rIns="368680" bIns="368680" anchor="ctr" anchorCtr="0">
            <a:noAutofit/>
          </a:bodyPr>
          <a:lstStyle/>
          <a:p>
            <a:endParaRPr>
              <a:solidFill>
                <a:srgbClr val="FCE5CD"/>
              </a:solidFill>
            </a:endParaRPr>
          </a:p>
        </p:txBody>
      </p:sp>
      <p:sp>
        <p:nvSpPr>
          <p:cNvPr id="248" name="Shape 248"/>
          <p:cNvSpPr/>
          <p:nvPr/>
        </p:nvSpPr>
        <p:spPr>
          <a:xfrm rot="2656487">
            <a:off x="42047241" y="28875312"/>
            <a:ext cx="543155" cy="241339"/>
          </a:xfrm>
          <a:prstGeom prst="rect">
            <a:avLst/>
          </a:prstGeom>
          <a:solidFill>
            <a:srgbClr val="00FF00"/>
          </a:solidFill>
          <a:ln>
            <a:noFill/>
          </a:ln>
        </p:spPr>
        <p:txBody>
          <a:bodyPr lIns="368680" tIns="368680" rIns="368680" bIns="368680" anchor="ctr" anchorCtr="0">
            <a:noAutofit/>
          </a:bodyPr>
          <a:lstStyle/>
          <a:p>
            <a:endParaRPr/>
          </a:p>
        </p:txBody>
      </p:sp>
      <p:sp>
        <p:nvSpPr>
          <p:cNvPr id="249" name="Shape 249"/>
          <p:cNvSpPr/>
          <p:nvPr/>
        </p:nvSpPr>
        <p:spPr>
          <a:xfrm rot="8143320">
            <a:off x="42229781" y="28647970"/>
            <a:ext cx="1030545" cy="241339"/>
          </a:xfrm>
          <a:prstGeom prst="rect">
            <a:avLst/>
          </a:prstGeom>
          <a:solidFill>
            <a:srgbClr val="00FF00"/>
          </a:solidFill>
          <a:ln w="9525" cap="flat" cmpd="sng">
            <a:solidFill>
              <a:srgbClr val="00FF00"/>
            </a:solidFill>
            <a:prstDash val="solid"/>
            <a:round/>
            <a:headEnd type="none" w="med" len="med"/>
            <a:tailEnd type="none" w="med" len="med"/>
          </a:ln>
        </p:spPr>
        <p:txBody>
          <a:bodyPr lIns="368680" tIns="368680" rIns="368680" bIns="368680" anchor="ctr" anchorCtr="0">
            <a:noAutofit/>
          </a:bodyPr>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174107" y="139133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Monte Carlo </a:t>
            </a:r>
          </a:p>
          <a:p>
            <a:pPr>
              <a:buSzPct val="25000"/>
            </a:pPr>
            <a:endParaRPr>
              <a:latin typeface="Proxima Nova"/>
              <a:ea typeface="Proxima Nova"/>
              <a:cs typeface="Proxima Nova"/>
              <a:sym typeface="Proxima Nova"/>
            </a:endParaRPr>
          </a:p>
        </p:txBody>
      </p:sp>
      <p:pic>
        <p:nvPicPr>
          <p:cNvPr id="255" name="Shape 255"/>
          <p:cNvPicPr preferRelativeResize="0"/>
          <p:nvPr/>
        </p:nvPicPr>
        <p:blipFill>
          <a:blip r:embed="rId3">
            <a:alphaModFix/>
          </a:blip>
          <a:stretch>
            <a:fillRect/>
          </a:stretch>
        </p:blipFill>
        <p:spPr>
          <a:xfrm>
            <a:off x="19278600" y="6451194"/>
            <a:ext cx="24002999" cy="23343005"/>
          </a:xfrm>
          <a:prstGeom prst="rect">
            <a:avLst/>
          </a:prstGeom>
          <a:noFill/>
          <a:ln>
            <a:noFill/>
          </a:ln>
        </p:spPr>
      </p:pic>
      <p:sp>
        <p:nvSpPr>
          <p:cNvPr id="256" name="Shape 256"/>
          <p:cNvSpPr txBox="1">
            <a:spLocks noGrp="1"/>
          </p:cNvSpPr>
          <p:nvPr>
            <p:ph type="body" idx="4"/>
          </p:nvPr>
        </p:nvSpPr>
        <p:spPr>
          <a:xfrm>
            <a:off x="1905000" y="7123214"/>
            <a:ext cx="17729577" cy="28045440"/>
          </a:xfrm>
          <a:prstGeom prst="rect">
            <a:avLst/>
          </a:prstGeom>
          <a:noFill/>
          <a:ln>
            <a:noFill/>
          </a:ln>
        </p:spPr>
        <p:txBody>
          <a:bodyPr lIns="491473" tIns="245686" rIns="491473" bIns="245686" anchor="t" anchorCtr="0">
            <a:noAutofit/>
          </a:bodyPr>
          <a:lstStyle/>
          <a:p>
            <a:pPr marL="1843705" indent="-921852">
              <a:spcBef>
                <a:spcPts val="0"/>
              </a:spcBef>
              <a:buClr>
                <a:srgbClr val="00B5B5"/>
              </a:buClr>
              <a:buFont typeface="Proxima Nova"/>
            </a:pPr>
            <a:r>
              <a:rPr lang="en-US" dirty="0">
                <a:solidFill>
                  <a:srgbClr val="00B5B5"/>
                </a:solidFill>
                <a:latin typeface="Proxima Nova"/>
                <a:ea typeface="Proxima Nova"/>
                <a:cs typeface="Proxima Nova"/>
                <a:sym typeface="Proxima Nova"/>
              </a:rPr>
              <a:t>A statistical simulation that utilizes </a:t>
            </a:r>
            <a:r>
              <a:rPr lang="en-US" dirty="0" smtClean="0">
                <a:solidFill>
                  <a:srgbClr val="00B5B5"/>
                </a:solidFill>
                <a:latin typeface="Proxima Nova"/>
                <a:ea typeface="Proxima Nova"/>
                <a:cs typeface="Proxima Nova"/>
                <a:sym typeface="Proxima Nova"/>
              </a:rPr>
              <a:t>Gaussian </a:t>
            </a:r>
            <a:r>
              <a:rPr lang="en-US" dirty="0">
                <a:solidFill>
                  <a:srgbClr val="00B5B5"/>
                </a:solidFill>
                <a:latin typeface="Proxima Nova"/>
                <a:ea typeface="Proxima Nova"/>
                <a:cs typeface="Proxima Nova"/>
                <a:sym typeface="Proxima Nova"/>
              </a:rPr>
              <a:t>distribution to test the real world process variations that arise during manufacturing.</a:t>
            </a:r>
          </a:p>
        </p:txBody>
      </p:sp>
      <p:sp>
        <p:nvSpPr>
          <p:cNvPr id="257" name="Shape 257"/>
          <p:cNvSpPr txBox="1"/>
          <p:nvPr/>
        </p:nvSpPr>
        <p:spPr>
          <a:xfrm>
            <a:off x="20526727" y="4402018"/>
            <a:ext cx="23352441" cy="2753280"/>
          </a:xfrm>
          <a:prstGeom prst="rect">
            <a:avLst/>
          </a:prstGeom>
          <a:noFill/>
          <a:ln>
            <a:noFill/>
          </a:ln>
        </p:spPr>
        <p:txBody>
          <a:bodyPr lIns="368680" tIns="368680" rIns="368680" bIns="368680" anchor="t" anchorCtr="0">
            <a:noAutofit/>
          </a:bodyPr>
          <a:lstStyle/>
          <a:p>
            <a:r>
              <a:rPr lang="en-US">
                <a:solidFill>
                  <a:srgbClr val="9FC5E8"/>
                </a:solidFill>
              </a:rPr>
              <a:t>Figure 4: Reliability Considerations and CMOS Process Variations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4389122" y="1318258"/>
            <a:ext cx="37307515" cy="5875200"/>
          </a:xfrm>
          <a:prstGeom prst="rect">
            <a:avLst/>
          </a:prstGeom>
          <a:noFill/>
          <a:ln>
            <a:noFill/>
          </a:ln>
        </p:spPr>
        <p:txBody>
          <a:bodyPr lIns="491473" tIns="245686" rIns="491473" bIns="245686" anchor="b" anchorCtr="0">
            <a:noAutofit/>
          </a:bodyPr>
          <a:lstStyle/>
          <a:p>
            <a:pPr>
              <a:buSzPct val="25000"/>
            </a:pPr>
            <a:r>
              <a:rPr lang="en-US">
                <a:latin typeface="Proxima Nova"/>
                <a:ea typeface="Proxima Nova"/>
                <a:cs typeface="Proxima Nova"/>
                <a:sym typeface="Proxima Nova"/>
              </a:rPr>
              <a:t>Write Operation Results</a:t>
            </a:r>
          </a:p>
          <a:p>
            <a:pPr>
              <a:buSzPct val="25000"/>
            </a:pPr>
            <a:endParaRPr>
              <a:latin typeface="Proxima Nova"/>
              <a:ea typeface="Proxima Nova"/>
              <a:cs typeface="Proxima Nova"/>
              <a:sym typeface="Proxima Nova"/>
            </a:endParaRPr>
          </a:p>
        </p:txBody>
      </p:sp>
      <p:sp>
        <p:nvSpPr>
          <p:cNvPr id="263" name="Shape 263"/>
          <p:cNvSpPr txBox="1">
            <a:spLocks noGrp="1"/>
          </p:cNvSpPr>
          <p:nvPr>
            <p:ph type="body" idx="4"/>
          </p:nvPr>
        </p:nvSpPr>
        <p:spPr>
          <a:xfrm>
            <a:off x="3428093" y="4808760"/>
            <a:ext cx="39777039" cy="8530560"/>
          </a:xfrm>
          <a:prstGeom prst="rect">
            <a:avLst/>
          </a:prstGeom>
          <a:noFill/>
          <a:ln>
            <a:noFill/>
          </a:ln>
        </p:spPr>
        <p:txBody>
          <a:bodyPr lIns="491473" tIns="245686" rIns="491473" bIns="245686" anchor="t" anchorCtr="0">
            <a:noAutofit/>
          </a:bodyPr>
          <a:lstStyle/>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The Monte Carlo failure rate netlist program was used to test each set of values at 100 and 1000 iteration runs to ensure reliability of the circuit to within 1% and 0.1% accuracy respectively</a:t>
            </a:r>
          </a:p>
          <a:p>
            <a:pPr marL="0" indent="0">
              <a:spcBef>
                <a:spcPts val="0"/>
              </a:spcBef>
              <a:buNone/>
            </a:pPr>
            <a:endParaRPr>
              <a:solidFill>
                <a:srgbClr val="00B5B5"/>
              </a:solidFill>
              <a:latin typeface="Proxima Nova"/>
              <a:ea typeface="Proxima Nova"/>
              <a:cs typeface="Proxima Nova"/>
              <a:sym typeface="Proxima Nova"/>
            </a:endParaRPr>
          </a:p>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Looked for values that passed the simulation with 0% failure rate. Write path transistors consistently large and less sensitive than Read path</a:t>
            </a:r>
          </a:p>
          <a:p>
            <a:pPr marL="0" indent="0">
              <a:spcBef>
                <a:spcPts val="0"/>
              </a:spcBef>
              <a:buNone/>
            </a:pPr>
            <a:endParaRPr>
              <a:solidFill>
                <a:srgbClr val="00B5B5"/>
              </a:solidFill>
              <a:latin typeface="Proxima Nova"/>
              <a:ea typeface="Proxima Nova"/>
              <a:cs typeface="Proxima Nova"/>
              <a:sym typeface="Proxima Nova"/>
            </a:endParaRPr>
          </a:p>
          <a:p>
            <a:pPr marL="0" indent="0">
              <a:spcBef>
                <a:spcPts val="0"/>
              </a:spcBef>
              <a:buNone/>
            </a:pPr>
            <a:r>
              <a:rPr lang="en-US">
                <a:solidFill>
                  <a:schemeClr val="accent1"/>
                </a:solidFill>
                <a:latin typeface="Proxima Nova"/>
                <a:ea typeface="Proxima Nova"/>
                <a:cs typeface="Proxima Nova"/>
                <a:sym typeface="Proxima Nova"/>
              </a:rPr>
              <a:t>            </a:t>
            </a:r>
          </a:p>
          <a:p>
            <a:pPr marL="0" indent="0">
              <a:spcBef>
                <a:spcPts val="0"/>
              </a:spcBef>
              <a:buNone/>
            </a:pPr>
            <a:endParaRPr>
              <a:solidFill>
                <a:schemeClr val="accent1"/>
              </a:solidFill>
              <a:latin typeface="Proxima Nova"/>
              <a:ea typeface="Proxima Nova"/>
              <a:cs typeface="Proxima Nova"/>
              <a:sym typeface="Proxima Nova"/>
            </a:endParaRPr>
          </a:p>
          <a:p>
            <a:pPr marL="0" indent="0">
              <a:spcBef>
                <a:spcPts val="0"/>
              </a:spcBef>
              <a:buNone/>
            </a:pPr>
            <a:endParaRPr>
              <a:solidFill>
                <a:schemeClr val="accent1"/>
              </a:solidFill>
              <a:latin typeface="Proxima Nova"/>
              <a:ea typeface="Proxima Nova"/>
              <a:cs typeface="Proxima Nova"/>
              <a:sym typeface="Proxima Nova"/>
            </a:endParaRPr>
          </a:p>
        </p:txBody>
      </p:sp>
      <p:sp>
        <p:nvSpPr>
          <p:cNvPr id="264" name="Shape 264"/>
          <p:cNvSpPr txBox="1"/>
          <p:nvPr/>
        </p:nvSpPr>
        <p:spPr>
          <a:xfrm>
            <a:off x="26595983" y="29325720"/>
            <a:ext cx="16609325" cy="2753280"/>
          </a:xfrm>
          <a:prstGeom prst="rect">
            <a:avLst/>
          </a:prstGeom>
          <a:noFill/>
          <a:ln>
            <a:noFill/>
          </a:ln>
        </p:spPr>
        <p:txBody>
          <a:bodyPr lIns="368680" tIns="368680" rIns="368680" bIns="368680" anchor="t" anchorCtr="0">
            <a:noAutofit/>
          </a:bodyPr>
          <a:lstStyle/>
          <a:p>
            <a:r>
              <a:rPr lang="en-US">
                <a:solidFill>
                  <a:srgbClr val="9FC5E8"/>
                </a:solidFill>
              </a:rPr>
              <a:t>Figure 5: Optimal Monte Carlo Results for 1000 and 100 iteration runs</a:t>
            </a:r>
          </a:p>
        </p:txBody>
      </p:sp>
      <p:pic>
        <p:nvPicPr>
          <p:cNvPr id="265" name="Shape 265"/>
          <p:cNvPicPr preferRelativeResize="0"/>
          <p:nvPr/>
        </p:nvPicPr>
        <p:blipFill>
          <a:blip r:embed="rId3">
            <a:alphaModFix/>
          </a:blip>
          <a:stretch>
            <a:fillRect/>
          </a:stretch>
        </p:blipFill>
        <p:spPr>
          <a:xfrm>
            <a:off x="25679400" y="18211800"/>
            <a:ext cx="18211802" cy="11113937"/>
          </a:xfrm>
          <a:prstGeom prst="rect">
            <a:avLst/>
          </a:prstGeom>
          <a:noFill/>
          <a:ln>
            <a:noFill/>
          </a:ln>
        </p:spPr>
      </p:pic>
      <p:sp>
        <p:nvSpPr>
          <p:cNvPr id="266" name="Shape 266"/>
          <p:cNvSpPr txBox="1">
            <a:spLocks noGrp="1"/>
          </p:cNvSpPr>
          <p:nvPr>
            <p:ph type="body" idx="4"/>
          </p:nvPr>
        </p:nvSpPr>
        <p:spPr>
          <a:xfrm>
            <a:off x="3428093" y="19345800"/>
            <a:ext cx="22564916" cy="15458400"/>
          </a:xfrm>
          <a:prstGeom prst="rect">
            <a:avLst/>
          </a:prstGeom>
          <a:noFill/>
          <a:ln>
            <a:noFill/>
          </a:ln>
        </p:spPr>
        <p:txBody>
          <a:bodyPr lIns="491473" tIns="245686" rIns="491473" bIns="245686" anchor="t" anchorCtr="0">
            <a:noAutofit/>
          </a:bodyPr>
          <a:lstStyle/>
          <a:p>
            <a:pPr marL="0" indent="0">
              <a:spcBef>
                <a:spcPts val="0"/>
              </a:spcBef>
              <a:buNone/>
            </a:pPr>
            <a:endParaRPr>
              <a:solidFill>
                <a:srgbClr val="00B5B5"/>
              </a:solidFill>
              <a:latin typeface="Proxima Nova"/>
              <a:ea typeface="Proxima Nova"/>
              <a:cs typeface="Proxima Nova"/>
              <a:sym typeface="Proxima Nova"/>
            </a:endParaRPr>
          </a:p>
          <a:p>
            <a:pPr marL="1843705" indent="-921852">
              <a:spcBef>
                <a:spcPts val="0"/>
              </a:spcBef>
              <a:buClr>
                <a:srgbClr val="00B5B5"/>
              </a:buClr>
              <a:buFont typeface="Proxima Nova"/>
            </a:pPr>
            <a:r>
              <a:rPr lang="en-US">
                <a:solidFill>
                  <a:srgbClr val="00B5B5"/>
                </a:solidFill>
                <a:latin typeface="Proxima Nova"/>
                <a:ea typeface="Proxima Nova"/>
                <a:cs typeface="Proxima Nova"/>
                <a:sym typeface="Proxima Nova"/>
              </a:rPr>
              <a:t>Used the 1000 run result widths of write path transistors for necessary initial values in Read Simulations and Optimization</a:t>
            </a:r>
          </a:p>
          <a:p>
            <a:pPr marL="0" indent="0">
              <a:spcBef>
                <a:spcPts val="0"/>
              </a:spcBef>
              <a:buNone/>
            </a:pPr>
            <a:r>
              <a:rPr lang="en-US">
                <a:solidFill>
                  <a:srgbClr val="00B5B5"/>
                </a:solidFill>
                <a:latin typeface="Proxima Nova"/>
                <a:ea typeface="Proxima Nova"/>
                <a:cs typeface="Proxima Nova"/>
                <a:sym typeface="Proxima Nova"/>
              </a:rPr>
              <a:t>            </a:t>
            </a:r>
          </a:p>
          <a:p>
            <a:pPr marL="0" indent="0">
              <a:spcBef>
                <a:spcPts val="0"/>
              </a:spcBef>
              <a:buNone/>
            </a:pPr>
            <a:endParaRPr>
              <a:solidFill>
                <a:srgbClr val="00B5B5"/>
              </a:solidFill>
              <a:latin typeface="Proxima Nova"/>
              <a:ea typeface="Proxima Nova"/>
              <a:cs typeface="Proxima Nova"/>
              <a:sym typeface="Proxima Nova"/>
            </a:endParaRPr>
          </a:p>
          <a:p>
            <a:pPr marL="0" indent="0">
              <a:spcBef>
                <a:spcPts val="0"/>
              </a:spcBef>
              <a:buNone/>
            </a:pPr>
            <a:endParaRPr>
              <a:solidFill>
                <a:srgbClr val="00B5B5"/>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Shape 272"/>
          <p:cNvPicPr preferRelativeResize="0"/>
          <p:nvPr/>
        </p:nvPicPr>
        <p:blipFill>
          <a:blip r:embed="rId3">
            <a:alphaModFix/>
          </a:blip>
          <a:stretch>
            <a:fillRect/>
          </a:stretch>
        </p:blipFill>
        <p:spPr>
          <a:xfrm>
            <a:off x="11670639" y="4461909"/>
            <a:ext cx="32220564" cy="28456498"/>
          </a:xfrm>
          <a:prstGeom prst="rect">
            <a:avLst/>
          </a:prstGeom>
          <a:noFill/>
          <a:ln>
            <a:noFill/>
          </a:ln>
        </p:spPr>
      </p:pic>
      <p:sp>
        <p:nvSpPr>
          <p:cNvPr id="273" name="Shape 273"/>
          <p:cNvSpPr txBox="1">
            <a:spLocks noGrp="1"/>
          </p:cNvSpPr>
          <p:nvPr>
            <p:ph type="title"/>
          </p:nvPr>
        </p:nvSpPr>
        <p:spPr>
          <a:xfrm>
            <a:off x="4389122" y="1318258"/>
            <a:ext cx="37307515" cy="5875200"/>
          </a:xfrm>
          <a:prstGeom prst="rect">
            <a:avLst/>
          </a:prstGeom>
        </p:spPr>
        <p:txBody>
          <a:bodyPr lIns="368680" tIns="368680" rIns="368680" bIns="368680" anchor="b" anchorCtr="0">
            <a:noAutofit/>
          </a:bodyPr>
          <a:lstStyle/>
          <a:p>
            <a:pPr>
              <a:spcBef>
                <a:spcPts val="6452"/>
              </a:spcBef>
              <a:buClr>
                <a:schemeClr val="dk1"/>
              </a:buClr>
              <a:buSzPct val="30555"/>
            </a:pPr>
            <a:r>
              <a:rPr lang="en-US">
                <a:latin typeface="Proxima Nova"/>
                <a:ea typeface="Proxima Nova"/>
                <a:cs typeface="Proxima Nova"/>
                <a:sym typeface="Proxima Nova"/>
              </a:rPr>
              <a:t>Isolated Read Operation Variables</a:t>
            </a:r>
          </a:p>
          <a:p>
            <a:endParaRPr/>
          </a:p>
        </p:txBody>
      </p:sp>
      <p:sp>
        <p:nvSpPr>
          <p:cNvPr id="274" name="Shape 274"/>
          <p:cNvSpPr txBox="1">
            <a:spLocks noGrp="1"/>
          </p:cNvSpPr>
          <p:nvPr>
            <p:ph type="body" idx="1"/>
          </p:nvPr>
        </p:nvSpPr>
        <p:spPr>
          <a:xfrm>
            <a:off x="4788661" y="7675464"/>
            <a:ext cx="9714970" cy="3409920"/>
          </a:xfrm>
          <a:prstGeom prst="rect">
            <a:avLst/>
          </a:prstGeom>
        </p:spPr>
        <p:txBody>
          <a:bodyPr lIns="368680" tIns="368680" rIns="368680" bIns="368680" anchor="t" anchorCtr="0">
            <a:noAutofit/>
          </a:bodyPr>
          <a:lstStyle/>
          <a:p>
            <a:pPr marL="0" indent="0">
              <a:spcBef>
                <a:spcPts val="0"/>
              </a:spcBef>
              <a:buNone/>
            </a:pPr>
            <a:r>
              <a:rPr lang="en-US" sz="7300">
                <a:solidFill>
                  <a:srgbClr val="00B5B5"/>
                </a:solidFill>
                <a:latin typeface="Proxima Nova"/>
                <a:ea typeface="Proxima Nova"/>
                <a:cs typeface="Proxima Nova"/>
                <a:sym typeface="Proxima Nova"/>
              </a:rPr>
              <a:t>Buffer Inverter</a:t>
            </a:r>
          </a:p>
        </p:txBody>
      </p:sp>
      <p:sp>
        <p:nvSpPr>
          <p:cNvPr id="275" name="Shape 275"/>
          <p:cNvSpPr txBox="1">
            <a:spLocks noGrp="1"/>
          </p:cNvSpPr>
          <p:nvPr>
            <p:ph type="body" idx="1"/>
          </p:nvPr>
        </p:nvSpPr>
        <p:spPr>
          <a:xfrm>
            <a:off x="4788661" y="12856402"/>
            <a:ext cx="9714970" cy="3409920"/>
          </a:xfrm>
          <a:prstGeom prst="rect">
            <a:avLst/>
          </a:prstGeom>
        </p:spPr>
        <p:txBody>
          <a:bodyPr lIns="368680" tIns="368680" rIns="368680" bIns="368680" anchor="t" anchorCtr="0">
            <a:noAutofit/>
          </a:bodyPr>
          <a:lstStyle/>
          <a:p>
            <a:pPr marL="0" indent="0">
              <a:spcBef>
                <a:spcPts val="0"/>
              </a:spcBef>
              <a:buNone/>
            </a:pPr>
            <a:r>
              <a:rPr lang="en-US" sz="7300">
                <a:solidFill>
                  <a:srgbClr val="00B5B5"/>
                </a:solidFill>
                <a:latin typeface="Proxima Nova"/>
                <a:ea typeface="Proxima Nova"/>
                <a:cs typeface="Proxima Nova"/>
                <a:sym typeface="Proxima Nova"/>
              </a:rPr>
              <a:t>VDD Pmos</a:t>
            </a:r>
          </a:p>
        </p:txBody>
      </p:sp>
      <p:sp>
        <p:nvSpPr>
          <p:cNvPr id="276" name="Shape 276"/>
          <p:cNvSpPr txBox="1">
            <a:spLocks noGrp="1"/>
          </p:cNvSpPr>
          <p:nvPr>
            <p:ph type="body" idx="1"/>
          </p:nvPr>
        </p:nvSpPr>
        <p:spPr>
          <a:xfrm>
            <a:off x="4788661" y="18037402"/>
            <a:ext cx="9714970" cy="3409920"/>
          </a:xfrm>
          <a:prstGeom prst="rect">
            <a:avLst/>
          </a:prstGeom>
        </p:spPr>
        <p:txBody>
          <a:bodyPr lIns="368680" tIns="368680" rIns="368680" bIns="368680" anchor="t" anchorCtr="0">
            <a:noAutofit/>
          </a:bodyPr>
          <a:lstStyle/>
          <a:p>
            <a:pPr marL="0" indent="0">
              <a:spcBef>
                <a:spcPts val="0"/>
              </a:spcBef>
              <a:buNone/>
            </a:pPr>
            <a:r>
              <a:rPr lang="en-US" sz="7300">
                <a:solidFill>
                  <a:srgbClr val="00B5B5"/>
                </a:solidFill>
                <a:latin typeface="Proxima Nova"/>
                <a:ea typeface="Proxima Nova"/>
                <a:cs typeface="Proxima Nova"/>
                <a:sym typeface="Proxima Nova"/>
              </a:rPr>
              <a:t>Latch-ception</a:t>
            </a:r>
          </a:p>
        </p:txBody>
      </p:sp>
      <p:sp>
        <p:nvSpPr>
          <p:cNvPr id="277" name="Shape 277"/>
          <p:cNvSpPr txBox="1">
            <a:spLocks noGrp="1"/>
          </p:cNvSpPr>
          <p:nvPr>
            <p:ph type="body" idx="1"/>
          </p:nvPr>
        </p:nvSpPr>
        <p:spPr>
          <a:xfrm>
            <a:off x="4788661" y="23534122"/>
            <a:ext cx="9714970" cy="3409920"/>
          </a:xfrm>
          <a:prstGeom prst="rect">
            <a:avLst/>
          </a:prstGeom>
        </p:spPr>
        <p:txBody>
          <a:bodyPr lIns="368680" tIns="368680" rIns="368680" bIns="368680" anchor="t" anchorCtr="0">
            <a:noAutofit/>
          </a:bodyPr>
          <a:lstStyle/>
          <a:p>
            <a:pPr marL="0" indent="0">
              <a:spcBef>
                <a:spcPts val="0"/>
              </a:spcBef>
              <a:buNone/>
            </a:pPr>
            <a:r>
              <a:rPr lang="en-US" sz="7300">
                <a:solidFill>
                  <a:srgbClr val="00B5B5"/>
                </a:solidFill>
                <a:latin typeface="Proxima Nova"/>
                <a:ea typeface="Proxima Nova"/>
                <a:cs typeface="Proxima Nova"/>
                <a:sym typeface="Proxima Nova"/>
              </a:rPr>
              <a:t>Ground Nmos </a:t>
            </a:r>
          </a:p>
        </p:txBody>
      </p:sp>
      <p:sp>
        <p:nvSpPr>
          <p:cNvPr id="278" name="Shape 278"/>
          <p:cNvSpPr txBox="1"/>
          <p:nvPr/>
        </p:nvSpPr>
        <p:spPr>
          <a:xfrm>
            <a:off x="11670639" y="30725040"/>
            <a:ext cx="23352441" cy="2753280"/>
          </a:xfrm>
          <a:prstGeom prst="rect">
            <a:avLst/>
          </a:prstGeom>
          <a:noFill/>
          <a:ln>
            <a:noFill/>
          </a:ln>
        </p:spPr>
        <p:txBody>
          <a:bodyPr lIns="368680" tIns="368680" rIns="368680" bIns="368680" anchor="t" anchorCtr="0">
            <a:noAutofit/>
          </a:bodyPr>
          <a:lstStyle/>
          <a:p>
            <a:r>
              <a:rPr lang="en-US">
                <a:solidFill>
                  <a:srgbClr val="9FC5E8"/>
                </a:solidFill>
              </a:rPr>
              <a:t>Figure 6: Read Operation Schematic</a:t>
            </a:r>
          </a:p>
        </p:txBody>
      </p:sp>
      <p:pic>
        <p:nvPicPr>
          <p:cNvPr id="279" name="Shape 279"/>
          <p:cNvPicPr preferRelativeResize="0"/>
          <p:nvPr/>
        </p:nvPicPr>
        <p:blipFill>
          <a:blip r:embed="rId4">
            <a:alphaModFix amt="44000"/>
          </a:blip>
          <a:stretch>
            <a:fillRect/>
          </a:stretch>
        </p:blipFill>
        <p:spPr>
          <a:xfrm>
            <a:off x="2302952" y="7675478"/>
            <a:ext cx="2485706" cy="3409920"/>
          </a:xfrm>
          <a:prstGeom prst="rect">
            <a:avLst/>
          </a:prstGeom>
          <a:noFill/>
          <a:ln>
            <a:noFill/>
          </a:ln>
        </p:spPr>
      </p:pic>
      <p:pic>
        <p:nvPicPr>
          <p:cNvPr id="280" name="Shape 280"/>
          <p:cNvPicPr preferRelativeResize="0"/>
          <p:nvPr/>
        </p:nvPicPr>
        <p:blipFill>
          <a:blip r:embed="rId5">
            <a:alphaModFix amt="52000"/>
          </a:blip>
          <a:stretch>
            <a:fillRect/>
          </a:stretch>
        </p:blipFill>
        <p:spPr>
          <a:xfrm>
            <a:off x="2302952" y="13162598"/>
            <a:ext cx="2485706" cy="3409920"/>
          </a:xfrm>
          <a:prstGeom prst="rect">
            <a:avLst/>
          </a:prstGeom>
          <a:noFill/>
          <a:ln>
            <a:noFill/>
          </a:ln>
        </p:spPr>
      </p:pic>
      <p:pic>
        <p:nvPicPr>
          <p:cNvPr id="281" name="Shape 281"/>
          <p:cNvPicPr preferRelativeResize="0"/>
          <p:nvPr/>
        </p:nvPicPr>
        <p:blipFill>
          <a:blip r:embed="rId6">
            <a:alphaModFix amt="50000"/>
          </a:blip>
          <a:stretch>
            <a:fillRect/>
          </a:stretch>
        </p:blipFill>
        <p:spPr>
          <a:xfrm>
            <a:off x="2302952" y="18524501"/>
            <a:ext cx="2485706" cy="3409920"/>
          </a:xfrm>
          <a:prstGeom prst="rect">
            <a:avLst/>
          </a:prstGeom>
          <a:noFill/>
          <a:ln>
            <a:noFill/>
          </a:ln>
        </p:spPr>
      </p:pic>
      <p:pic>
        <p:nvPicPr>
          <p:cNvPr id="282" name="Shape 282"/>
          <p:cNvPicPr preferRelativeResize="0"/>
          <p:nvPr/>
        </p:nvPicPr>
        <p:blipFill>
          <a:blip r:embed="rId7">
            <a:alphaModFix amt="52000"/>
          </a:blip>
          <a:stretch>
            <a:fillRect/>
          </a:stretch>
        </p:blipFill>
        <p:spPr>
          <a:xfrm>
            <a:off x="2302952" y="23886518"/>
            <a:ext cx="2485706" cy="3409920"/>
          </a:xfrm>
          <a:prstGeom prst="rect">
            <a:avLst/>
          </a:prstGeom>
          <a:noFill/>
          <a:ln>
            <a:noFill/>
          </a:ln>
        </p:spPr>
      </p:pic>
      <p:pic>
        <p:nvPicPr>
          <p:cNvPr id="283" name="Shape 283"/>
          <p:cNvPicPr preferRelativeResize="0"/>
          <p:nvPr/>
        </p:nvPicPr>
        <p:blipFill>
          <a:blip r:embed="rId7">
            <a:alphaModFix amt="40000"/>
          </a:blip>
          <a:stretch>
            <a:fillRect/>
          </a:stretch>
        </p:blipFill>
        <p:spPr>
          <a:xfrm>
            <a:off x="24582747" y="25255080"/>
            <a:ext cx="6396342" cy="7263955"/>
          </a:xfrm>
          <a:prstGeom prst="rect">
            <a:avLst/>
          </a:prstGeom>
          <a:noFill/>
          <a:ln>
            <a:noFill/>
          </a:ln>
        </p:spPr>
      </p:pic>
      <p:pic>
        <p:nvPicPr>
          <p:cNvPr id="284" name="Shape 284"/>
          <p:cNvPicPr preferRelativeResize="0"/>
          <p:nvPr/>
        </p:nvPicPr>
        <p:blipFill>
          <a:blip r:embed="rId6">
            <a:alphaModFix amt="37000"/>
          </a:blip>
          <a:stretch>
            <a:fillRect/>
          </a:stretch>
        </p:blipFill>
        <p:spPr>
          <a:xfrm>
            <a:off x="22108002" y="8768340"/>
            <a:ext cx="10832697" cy="9016200"/>
          </a:xfrm>
          <a:prstGeom prst="rect">
            <a:avLst/>
          </a:prstGeom>
          <a:noFill/>
          <a:ln>
            <a:noFill/>
          </a:ln>
        </p:spPr>
      </p:pic>
      <p:pic>
        <p:nvPicPr>
          <p:cNvPr id="285" name="Shape 285"/>
          <p:cNvPicPr preferRelativeResize="0"/>
          <p:nvPr/>
        </p:nvPicPr>
        <p:blipFill>
          <a:blip r:embed="rId5">
            <a:alphaModFix amt="40000"/>
          </a:blip>
          <a:stretch>
            <a:fillRect/>
          </a:stretch>
        </p:blipFill>
        <p:spPr>
          <a:xfrm>
            <a:off x="17740002" y="8768386"/>
            <a:ext cx="4282840" cy="5875200"/>
          </a:xfrm>
          <a:prstGeom prst="rect">
            <a:avLst/>
          </a:prstGeom>
          <a:noFill/>
          <a:ln>
            <a:noFill/>
          </a:ln>
        </p:spPr>
      </p:pic>
      <p:pic>
        <p:nvPicPr>
          <p:cNvPr id="286" name="Shape 286"/>
          <p:cNvPicPr preferRelativeResize="0"/>
          <p:nvPr/>
        </p:nvPicPr>
        <p:blipFill>
          <a:blip r:embed="rId5">
            <a:alphaModFix amt="40000"/>
          </a:blip>
          <a:stretch>
            <a:fillRect/>
          </a:stretch>
        </p:blipFill>
        <p:spPr>
          <a:xfrm>
            <a:off x="33042727" y="8768386"/>
            <a:ext cx="4282840" cy="5875200"/>
          </a:xfrm>
          <a:prstGeom prst="rect">
            <a:avLst/>
          </a:prstGeom>
          <a:noFill/>
          <a:ln>
            <a:noFill/>
          </a:ln>
        </p:spPr>
      </p:pic>
      <p:pic>
        <p:nvPicPr>
          <p:cNvPr id="287" name="Shape 287"/>
          <p:cNvPicPr preferRelativeResize="0"/>
          <p:nvPr/>
        </p:nvPicPr>
        <p:blipFill>
          <a:blip r:embed="rId4">
            <a:alphaModFix amt="30000"/>
          </a:blip>
          <a:stretch>
            <a:fillRect/>
          </a:stretch>
        </p:blipFill>
        <p:spPr>
          <a:xfrm>
            <a:off x="11296199" y="8915071"/>
            <a:ext cx="6358716" cy="8722882"/>
          </a:xfrm>
          <a:prstGeom prst="rect">
            <a:avLst/>
          </a:prstGeom>
          <a:noFill/>
          <a:ln>
            <a:noFill/>
          </a:ln>
        </p:spPr>
      </p:pic>
      <p:pic>
        <p:nvPicPr>
          <p:cNvPr id="288" name="Shape 288"/>
          <p:cNvPicPr preferRelativeResize="0"/>
          <p:nvPr/>
        </p:nvPicPr>
        <p:blipFill>
          <a:blip r:embed="rId4">
            <a:alphaModFix amt="30000"/>
          </a:blip>
          <a:stretch>
            <a:fillRect/>
          </a:stretch>
        </p:blipFill>
        <p:spPr>
          <a:xfrm>
            <a:off x="37427664" y="8915071"/>
            <a:ext cx="6358716" cy="8722882"/>
          </a:xfrm>
          <a:prstGeom prst="rect">
            <a:avLst/>
          </a:prstGeom>
          <a:noFill/>
          <a:ln>
            <a:noFill/>
          </a:ln>
        </p:spPr>
      </p:pic>
      <p:sp>
        <p:nvSpPr>
          <p:cNvPr id="289" name="Shape 289"/>
          <p:cNvSpPr txBox="1"/>
          <p:nvPr/>
        </p:nvSpPr>
        <p:spPr>
          <a:xfrm>
            <a:off x="11296231" y="8768400"/>
            <a:ext cx="3179325" cy="2437920"/>
          </a:xfrm>
          <a:prstGeom prst="rect">
            <a:avLst/>
          </a:prstGeom>
          <a:noFill/>
          <a:ln>
            <a:noFill/>
          </a:ln>
        </p:spPr>
        <p:txBody>
          <a:bodyPr lIns="368680" tIns="368680" rIns="368680" bIns="368680" anchor="t" anchorCtr="0">
            <a:noAutofit/>
          </a:bodyPr>
          <a:lstStyle/>
          <a:p>
            <a:pPr>
              <a:lnSpc>
                <a:spcPct val="90000"/>
              </a:lnSpc>
            </a:pPr>
            <a:r>
              <a:rPr lang="en-US" sz="8100" b="1" dirty="0">
                <a:solidFill>
                  <a:srgbClr val="FF9900"/>
                </a:solidFill>
                <a:latin typeface="Proxima Nova"/>
                <a:ea typeface="Proxima Nova"/>
                <a:cs typeface="Proxima Nova"/>
                <a:sym typeface="Proxima Nova"/>
              </a:rPr>
              <a:t>WP2</a:t>
            </a:r>
          </a:p>
          <a:p>
            <a:endParaRPr dirty="0"/>
          </a:p>
        </p:txBody>
      </p:sp>
      <p:sp>
        <p:nvSpPr>
          <p:cNvPr id="290" name="Shape 290"/>
          <p:cNvSpPr txBox="1"/>
          <p:nvPr/>
        </p:nvSpPr>
        <p:spPr>
          <a:xfrm>
            <a:off x="26386815" y="9528960"/>
            <a:ext cx="2788206" cy="2437920"/>
          </a:xfrm>
          <a:prstGeom prst="rect">
            <a:avLst/>
          </a:prstGeom>
          <a:noFill/>
          <a:ln>
            <a:noFill/>
          </a:ln>
        </p:spPr>
        <p:txBody>
          <a:bodyPr lIns="368680" tIns="368680" rIns="368680" bIns="368680" anchor="t" anchorCtr="0">
            <a:noAutofit/>
          </a:bodyPr>
          <a:lstStyle/>
          <a:p>
            <a:pPr>
              <a:lnSpc>
                <a:spcPct val="90000"/>
              </a:lnSpc>
            </a:pPr>
            <a:r>
              <a:rPr lang="en-US" sz="8100" b="1">
                <a:solidFill>
                  <a:srgbClr val="FF9900"/>
                </a:solidFill>
                <a:latin typeface="Proxima Nova"/>
                <a:ea typeface="Proxima Nova"/>
                <a:cs typeface="Proxima Nova"/>
                <a:sym typeface="Proxima Nova"/>
              </a:rPr>
              <a:t>WP1</a:t>
            </a:r>
          </a:p>
          <a:p>
            <a:endParaRPr/>
          </a:p>
        </p:txBody>
      </p:sp>
      <p:sp>
        <p:nvSpPr>
          <p:cNvPr id="291" name="Shape 291"/>
          <p:cNvSpPr txBox="1"/>
          <p:nvPr/>
        </p:nvSpPr>
        <p:spPr>
          <a:xfrm>
            <a:off x="26386814" y="13087018"/>
            <a:ext cx="3535577" cy="2437920"/>
          </a:xfrm>
          <a:prstGeom prst="rect">
            <a:avLst/>
          </a:prstGeom>
          <a:noFill/>
          <a:ln>
            <a:noFill/>
          </a:ln>
        </p:spPr>
        <p:txBody>
          <a:bodyPr lIns="368680" tIns="368680" rIns="368680" bIns="368680" anchor="t" anchorCtr="0">
            <a:noAutofit/>
          </a:bodyPr>
          <a:lstStyle/>
          <a:p>
            <a:pPr>
              <a:lnSpc>
                <a:spcPct val="90000"/>
              </a:lnSpc>
            </a:pPr>
            <a:r>
              <a:rPr lang="en-US" sz="8100" b="1" dirty="0">
                <a:solidFill>
                  <a:srgbClr val="FF9900"/>
                </a:solidFill>
                <a:latin typeface="Proxima Nova"/>
                <a:ea typeface="Proxima Nova"/>
                <a:cs typeface="Proxima Nova"/>
                <a:sym typeface="Proxima Nova"/>
              </a:rPr>
              <a:t>WN2</a:t>
            </a:r>
          </a:p>
          <a:p>
            <a:endParaRPr dirty="0"/>
          </a:p>
        </p:txBody>
      </p:sp>
      <p:sp>
        <p:nvSpPr>
          <p:cNvPr id="292" name="Shape 292"/>
          <p:cNvSpPr txBox="1"/>
          <p:nvPr/>
        </p:nvSpPr>
        <p:spPr>
          <a:xfrm>
            <a:off x="40607022" y="8768400"/>
            <a:ext cx="3374471" cy="2437920"/>
          </a:xfrm>
          <a:prstGeom prst="rect">
            <a:avLst/>
          </a:prstGeom>
          <a:noFill/>
          <a:ln>
            <a:noFill/>
          </a:ln>
        </p:spPr>
        <p:txBody>
          <a:bodyPr lIns="368680" tIns="368680" rIns="368680" bIns="368680" anchor="t" anchorCtr="0">
            <a:noAutofit/>
          </a:bodyPr>
          <a:lstStyle/>
          <a:p>
            <a:pPr>
              <a:lnSpc>
                <a:spcPct val="90000"/>
              </a:lnSpc>
            </a:pPr>
            <a:r>
              <a:rPr lang="en-US" sz="8100" dirty="0">
                <a:solidFill>
                  <a:srgbClr val="FF9900"/>
                </a:solidFill>
                <a:latin typeface="Proxima Nova"/>
                <a:ea typeface="Proxima Nova"/>
                <a:cs typeface="Proxima Nova"/>
                <a:sym typeface="Proxima Nova"/>
              </a:rPr>
              <a:t>WP2</a:t>
            </a:r>
          </a:p>
          <a:p>
            <a:endParaRPr dirty="0"/>
          </a:p>
        </p:txBody>
      </p:sp>
      <p:pic>
        <p:nvPicPr>
          <p:cNvPr id="293" name="Shape 293"/>
          <p:cNvPicPr preferRelativeResize="0"/>
          <p:nvPr/>
        </p:nvPicPr>
        <p:blipFill>
          <a:blip r:embed="rId5">
            <a:alphaModFix amt="40000"/>
          </a:blip>
          <a:stretch>
            <a:fillRect/>
          </a:stretch>
        </p:blipFill>
        <p:spPr>
          <a:xfrm>
            <a:off x="25639530" y="4128598"/>
            <a:ext cx="4282862" cy="4639800"/>
          </a:xfrm>
          <a:prstGeom prst="rect">
            <a:avLst/>
          </a:prstGeom>
          <a:noFill/>
          <a:ln>
            <a:noFill/>
          </a:ln>
        </p:spPr>
      </p:pic>
      <p:sp>
        <p:nvSpPr>
          <p:cNvPr id="294" name="Shape 294"/>
          <p:cNvSpPr txBox="1"/>
          <p:nvPr/>
        </p:nvSpPr>
        <p:spPr>
          <a:xfrm>
            <a:off x="24726648" y="25859760"/>
            <a:ext cx="3427953" cy="2437920"/>
          </a:xfrm>
          <a:prstGeom prst="rect">
            <a:avLst/>
          </a:prstGeom>
          <a:noFill/>
          <a:ln>
            <a:noFill/>
          </a:ln>
        </p:spPr>
        <p:txBody>
          <a:bodyPr lIns="368680" tIns="368680" rIns="368680" bIns="368680" anchor="t" anchorCtr="0">
            <a:noAutofit/>
          </a:bodyPr>
          <a:lstStyle/>
          <a:p>
            <a:pPr>
              <a:lnSpc>
                <a:spcPct val="90000"/>
              </a:lnSpc>
            </a:pPr>
            <a:r>
              <a:rPr lang="en-US" sz="8100" b="1" dirty="0">
                <a:solidFill>
                  <a:srgbClr val="FF9900"/>
                </a:solidFill>
                <a:latin typeface="Proxima Nova"/>
                <a:ea typeface="Proxima Nova"/>
                <a:cs typeface="Proxima Nova"/>
                <a:sym typeface="Proxima Nova"/>
              </a:rPr>
              <a:t>WN1</a:t>
            </a:r>
          </a:p>
          <a:p>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ch 16x9">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6x48-Template-V2b">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3952</Words>
  <Application>Microsoft Office PowerPoint</Application>
  <PresentationFormat>Custom</PresentationFormat>
  <Paragraphs>336</Paragraphs>
  <Slides>25</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Calibri</vt:lpstr>
      <vt:lpstr>Trebuchet MS</vt:lpstr>
      <vt:lpstr>Times New Roman</vt:lpstr>
      <vt:lpstr>Proxima Nova</vt:lpstr>
      <vt:lpstr>Tech 16x9</vt:lpstr>
      <vt:lpstr>36x48-Template-V2b</vt:lpstr>
      <vt:lpstr>Design of Non-Volatile Latch using Resistive Memory Technology</vt:lpstr>
      <vt:lpstr>Overview </vt:lpstr>
      <vt:lpstr>Motivation </vt:lpstr>
      <vt:lpstr>Non-Volatile (NV) Precharge latch </vt:lpstr>
      <vt:lpstr>Precharge Latch  Schematic </vt:lpstr>
      <vt:lpstr>Research Goals</vt:lpstr>
      <vt:lpstr>Monte Carlo  </vt:lpstr>
      <vt:lpstr>Write Operation Results </vt:lpstr>
      <vt:lpstr>Isolated Read Operation Variables </vt:lpstr>
      <vt:lpstr>Multivariable Simulations of Read Cycle </vt:lpstr>
      <vt:lpstr>Delay and Area Optimization of Read Cycle </vt:lpstr>
      <vt:lpstr>Monte Carlo Failure Rate Simulations </vt:lpstr>
      <vt:lpstr>Results  </vt:lpstr>
      <vt:lpstr>Pre-Layout Comparison with Alternate Design </vt:lpstr>
      <vt:lpstr>Layout </vt:lpstr>
      <vt:lpstr>Layout: Materials for Design</vt:lpstr>
      <vt:lpstr>Layout: Tests</vt:lpstr>
      <vt:lpstr>Post-Layout Testing </vt:lpstr>
      <vt:lpstr>Post-Layout Results </vt:lpstr>
      <vt:lpstr>Pre-Layout vs Post-Layout  </vt:lpstr>
      <vt:lpstr>Pre-Layout vs Post-Layout  </vt:lpstr>
      <vt:lpstr>Conclusion </vt:lpstr>
      <vt:lpstr>Acknowledgments </vt:lpstr>
      <vt:lpstr>References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Non-Volatile Latch using Resistive Memory Technology</dc:title>
  <dc:creator>NECRL</dc:creator>
  <cp:lastModifiedBy>NECRL</cp:lastModifiedBy>
  <cp:revision>3</cp:revision>
  <dcterms:modified xsi:type="dcterms:W3CDTF">2017-08-09T18:48:37Z</dcterms:modified>
</cp:coreProperties>
</file>